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Montserrat SemiBold"/>
      <p:regular r:id="rId37"/>
      <p:bold r:id="rId38"/>
      <p:italic r:id="rId39"/>
      <p:boldItalic r:id="rId40"/>
    </p:embeddedFont>
    <p:embeddedFont>
      <p:font typeface="Montserrat"/>
      <p:regular r:id="rId41"/>
      <p:bold r:id="rId42"/>
      <p:italic r:id="rId43"/>
      <p:boldItalic r:id="rId44"/>
    </p:embeddedFont>
    <p:embeddedFont>
      <p:font typeface="Montserrat Medium"/>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boldItalic.fntdata"/><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46" Type="http://schemas.openxmlformats.org/officeDocument/2006/relationships/font" Target="fonts/MontserratMedium-bold.fntdata"/><Relationship Id="rId23" Type="http://schemas.openxmlformats.org/officeDocument/2006/relationships/slide" Target="slides/slide18.xml"/><Relationship Id="rId45" Type="http://schemas.openxmlformats.org/officeDocument/2006/relationships/font" Target="fonts/Montserrat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MontserratMedium-boldItalic.fntdata"/><Relationship Id="rId25" Type="http://schemas.openxmlformats.org/officeDocument/2006/relationships/slide" Target="slides/slide20.xml"/><Relationship Id="rId47" Type="http://schemas.openxmlformats.org/officeDocument/2006/relationships/font" Target="fonts/MontserratMedium-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SemiBold-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SemiBold-italic.fntdata"/><Relationship Id="rId16" Type="http://schemas.openxmlformats.org/officeDocument/2006/relationships/slide" Target="slides/slide11.xml"/><Relationship Id="rId38" Type="http://schemas.openxmlformats.org/officeDocument/2006/relationships/font" Target="fonts/Montserrat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0e94b506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0e94b506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 I am christine, and this is my team -, -, and -. We would like to present our </a:t>
            </a:r>
            <a:r>
              <a:rPr lang="ko"/>
              <a:t>design</a:t>
            </a:r>
            <a:r>
              <a:rPr lang="ko"/>
              <a:t> for the ‘useless invention’ design challenge: the selfie paradox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0e94b5074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0e94b5074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 as brandon just mentioned, our main challenge was connecting the HDK device and the arduino using bluetooth. </a:t>
            </a:r>
            <a:endParaRPr/>
          </a:p>
          <a:p>
            <a:pPr indent="0" lvl="0" marL="0" rtl="0" algn="l">
              <a:spcBef>
                <a:spcPts val="0"/>
              </a:spcBef>
              <a:spcAft>
                <a:spcPts val="0"/>
              </a:spcAft>
              <a:buNone/>
            </a:pPr>
            <a:r>
              <a:rPr lang="ko"/>
              <a:t>We suffered in keeping the two connected, making it very hard for us to use the distance we got from the ultrasonic sensor as an input to alter the zoom ratio.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0e94b506c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0e94b506c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Therefore, even though we </a:t>
            </a:r>
            <a:r>
              <a:rPr lang="ko"/>
              <a:t>couldn’t get a finalized product that seamlessly functions as we wished, </a:t>
            </a:r>
            <a:endParaRPr/>
          </a:p>
          <a:p>
            <a:pPr indent="0" lvl="0" marL="0" rtl="0" algn="l">
              <a:spcBef>
                <a:spcPts val="0"/>
              </a:spcBef>
              <a:spcAft>
                <a:spcPts val="0"/>
              </a:spcAft>
              <a:buNone/>
            </a:pPr>
            <a:r>
              <a:rPr lang="ko"/>
              <a:t>we were able to put together a physical prototype demonstrating how we expected our “invention” to work out as well as the feasibility of the most </a:t>
            </a:r>
            <a:r>
              <a:rPr lang="ko"/>
              <a:t>significant parts</a:t>
            </a:r>
            <a:r>
              <a:rPr lang="ko"/>
              <a:t>. </a:t>
            </a:r>
            <a:endParaRPr/>
          </a:p>
          <a:p>
            <a:pPr indent="0" lvl="0" marL="0" rtl="0" algn="l">
              <a:spcBef>
                <a:spcPts val="0"/>
              </a:spcBef>
              <a:spcAft>
                <a:spcPts val="0"/>
              </a:spcAft>
              <a:buNone/>
            </a:pPr>
            <a:r>
              <a:rPr lang="ko"/>
              <a:t>We first mimicked the selfie stick mechanism by just walking back linearly. (cuz how to get that to work is pre trivial)</a:t>
            </a:r>
            <a:endParaRPr/>
          </a:p>
          <a:p>
            <a:pPr indent="0" lvl="0" marL="0" rtl="0" algn="l">
              <a:spcBef>
                <a:spcPts val="0"/>
              </a:spcBef>
              <a:spcAft>
                <a:spcPts val="0"/>
              </a:spcAft>
              <a:buNone/>
            </a:pPr>
            <a:r>
              <a:rPr lang="ko"/>
              <a:t>During that, we </a:t>
            </a:r>
            <a:r>
              <a:rPr lang="ko"/>
              <a:t>controlled</a:t>
            </a:r>
            <a:r>
              <a:rPr lang="ko"/>
              <a:t> the zoom ratio accordingly so that the more distance the ultrasonic sensor detected, the more zoomed in </a:t>
            </a:r>
            <a:r>
              <a:rPr lang="ko"/>
              <a:t>the</a:t>
            </a:r>
            <a:r>
              <a:rPr lang="ko"/>
              <a:t> camera got. </a:t>
            </a:r>
            <a:endParaRPr/>
          </a:p>
          <a:p>
            <a:pPr indent="0" lvl="0" marL="0" rtl="0" algn="l">
              <a:spcBef>
                <a:spcPts val="0"/>
              </a:spcBef>
              <a:spcAft>
                <a:spcPts val="0"/>
              </a:spcAft>
              <a:buNone/>
            </a:pPr>
            <a:r>
              <a:rPr lang="ko"/>
              <a:t>Here’s a very short demonstration video on how pointless extending the distance is because the contents of the frame remain the same.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f359dfd22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f359dfd22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Here’s a very short demonstration video on how pointless extending the distance is because the contents of the frame remain the same.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0e94b5074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0e94b5074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 again, here’s a side by side comparison for the subject being a meter away from the sensor and 1.5meters away. They are pretty much showing the same thing</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0e94b506c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0e94b506c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Why us? We put a lot of effort to put the snapdragon 8450 processor into use by building an android camera app, especially with kotlin and XML. As we mentioned at the beginning of this presentation, this selfie stick is literally useless. Lastly, we integrated multiple hardware systems and served high-level implementation of both hardware and software development.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0e94b5074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0e94b5074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We had decided to put getting a Bluetooth connection between HDK8450 and Arduino working as the first priority to improve our project feature. And also, clean up the hardware parts, for example, making them actually combine with the selfie stick and securely connect the device with the sensor to measure the distance between the subject and device more precisely.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0e94b506c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0e94b506c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0e94b506c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0e94b506c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3532902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3532902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0e919a21e5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0e919a21e5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0e94b5074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0e94b5074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 what is the selfie paradox? What does it do? B</a:t>
            </a:r>
            <a:r>
              <a:rPr lang="ko"/>
              <a:t>efore we tell you that,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3532902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3532902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f35329022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f3532902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35329022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35329022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ko">
                <a:solidFill>
                  <a:schemeClr val="dk1"/>
                </a:solidFill>
                <a:latin typeface="Montserrat"/>
                <a:ea typeface="Montserrat"/>
                <a:cs typeface="Montserrat"/>
                <a:sym typeface="Montserrat"/>
              </a:rPr>
              <a:t>ultrasonic sensor </a:t>
            </a:r>
            <a:endParaRPr>
              <a:solidFill>
                <a:schemeClr val="dk1"/>
              </a:solidFill>
              <a:latin typeface="Montserrat"/>
              <a:ea typeface="Montserrat"/>
              <a:cs typeface="Montserrat"/>
              <a:sym typeface="Montserrat"/>
            </a:endParaRPr>
          </a:p>
          <a:p>
            <a:pPr indent="-298450" lvl="0" marL="457200" rtl="0" algn="l">
              <a:lnSpc>
                <a:spcPct val="100000"/>
              </a:lnSpc>
              <a:spcBef>
                <a:spcPts val="0"/>
              </a:spcBef>
              <a:spcAft>
                <a:spcPts val="0"/>
              </a:spcAft>
              <a:buClr>
                <a:schemeClr val="dk1"/>
              </a:buClr>
              <a:buSzPts val="1100"/>
              <a:buFont typeface="Montserrat"/>
              <a:buChar char="-"/>
            </a:pPr>
            <a:r>
              <a:rPr lang="ko">
                <a:solidFill>
                  <a:schemeClr val="dk1"/>
                </a:solidFill>
                <a:latin typeface="Montserrat"/>
                <a:ea typeface="Montserrat"/>
                <a:cs typeface="Montserrat"/>
                <a:sym typeface="Montserrat"/>
              </a:rPr>
              <a:t>outlier values that are over large</a:t>
            </a:r>
            <a:endParaRPr>
              <a:solidFill>
                <a:schemeClr val="dk1"/>
              </a:solidFill>
              <a:latin typeface="Montserrat"/>
              <a:ea typeface="Montserrat"/>
              <a:cs typeface="Montserrat"/>
              <a:sym typeface="Montserrat"/>
            </a:endParaRPr>
          </a:p>
          <a:p>
            <a:pPr indent="-298450" lvl="0" marL="457200" rtl="0" algn="l">
              <a:lnSpc>
                <a:spcPct val="100000"/>
              </a:lnSpc>
              <a:spcBef>
                <a:spcPts val="0"/>
              </a:spcBef>
              <a:spcAft>
                <a:spcPts val="0"/>
              </a:spcAft>
              <a:buClr>
                <a:schemeClr val="dk1"/>
              </a:buClr>
              <a:buSzPts val="1100"/>
              <a:buFont typeface="Montserrat"/>
              <a:buChar char="-"/>
            </a:pPr>
            <a:r>
              <a:rPr lang="ko">
                <a:solidFill>
                  <a:schemeClr val="dk1"/>
                </a:solidFill>
                <a:latin typeface="Montserrat"/>
                <a:ea typeface="Montserrat"/>
                <a:cs typeface="Montserrat"/>
                <a:sym typeface="Montserrat"/>
              </a:rPr>
              <a:t>decided to use mean values and mean range to eliminate outliers to exclude faulty readings</a:t>
            </a:r>
            <a:endParaRPr sz="4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2b1f4b2573356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2b1f4b2573356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0e919a21e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0e919a21e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e919a21e5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0e919a21e5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0e919a21e5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0e919a21e5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35329022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35329022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35329022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35329022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3532902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3532902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0e94b507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0e94b5074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we asked chatgpt what the purpose of a selfie stick is, and it said that it is to capture an image with a wider range like this guy in the picture did.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0e919a21e5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0e919a21e5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0e8213be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0e8213be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0e94b506c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0e94b506c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Now we’ve reviewed the background, it is time for our selfie paradox. The selfie paradox is a selfie stick with a camera app that adjusts the zoom ratio depending on the distance the camera moved so that the subject stays the same ratio. In more detail, when the subject is close, the camera zooms out, and when the subject is far, it zooms 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e94b506c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e94b506c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 our plan to </a:t>
            </a:r>
            <a:r>
              <a:rPr lang="ko"/>
              <a:t>design</a:t>
            </a:r>
            <a:r>
              <a:rPr lang="ko"/>
              <a:t> this is #1, obtain the distance of the user and the camera with an ultrasonic sensor.</a:t>
            </a:r>
            <a:endParaRPr/>
          </a:p>
          <a:p>
            <a:pPr indent="0" lvl="0" marL="0" rtl="0" algn="l">
              <a:spcBef>
                <a:spcPts val="0"/>
              </a:spcBef>
              <a:spcAft>
                <a:spcPts val="0"/>
              </a:spcAft>
              <a:buNone/>
            </a:pPr>
            <a:r>
              <a:rPr lang="ko"/>
              <a:t>#2, transfer the data to our HDK 8450 device with bluetooth</a:t>
            </a:r>
            <a:endParaRPr/>
          </a:p>
          <a:p>
            <a:pPr indent="0" lvl="0" marL="0" rtl="0" algn="l">
              <a:spcBef>
                <a:spcPts val="0"/>
              </a:spcBef>
              <a:spcAft>
                <a:spcPts val="0"/>
              </a:spcAft>
              <a:buNone/>
            </a:pPr>
            <a:r>
              <a:rPr lang="ko"/>
              <a:t>#3, Depending on how the distance changes, alter the zoom ratio so that the movement of moving it is useless.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0e94b506c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0e94b506c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0e94b506c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0e94b506c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for the frontend, we have a camera app on this android device that we were able to build. the buttons are incredibly straightforward and we have a slider for the zoom function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0e94b506c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0e94b506c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on the other hand, we also made sure to use our hardware components by choosing the ultrasonic sensor to measure how far away something is. we connected this to the arduino with the HC-05 Serial Bluetooth Module so that we can connect it to the hdk device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0e94b506c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0e94b506c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Now for our backend, we had high hopes. as seen before, we were able to develop the camera app via android studio including the zoom function. Then, we wanted to link the zoom ratio with the input value through bluetooth. We had the variable called zoomRatio ready to get updated based on the detected input. However, we could not get the devices to connect properly within time. (dont elaborate too much on the bluetooth challenge pls that’s for next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9900FF"/>
            </a:gs>
            <a:gs pos="46000">
              <a:srgbClr val="4040C4"/>
            </a:gs>
            <a:gs pos="66000">
              <a:srgbClr val="0C4698"/>
            </a:gs>
            <a:gs pos="84000">
              <a:srgbClr val="073763"/>
            </a:gs>
            <a:gs pos="100000">
              <a:srgbClr val="02003D"/>
            </a:gs>
          </a:gsLst>
          <a:path path="circle">
            <a:fillToRect b="100%" l="100%"/>
          </a:path>
          <a:tileRect r="-100%" t="-100%"/>
        </a:grad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1C4587"/>
              </a:buClr>
              <a:buSzPts val="1800"/>
              <a:buChar char="●"/>
              <a:defRPr>
                <a:solidFill>
                  <a:srgbClr val="1C4587"/>
                </a:solidFill>
              </a:defRPr>
            </a:lvl1pPr>
            <a:lvl2pPr indent="-317500" lvl="1" marL="914400">
              <a:spcBef>
                <a:spcPts val="0"/>
              </a:spcBef>
              <a:spcAft>
                <a:spcPts val="0"/>
              </a:spcAft>
              <a:buClr>
                <a:srgbClr val="1C4587"/>
              </a:buClr>
              <a:buSzPts val="1400"/>
              <a:buChar char="○"/>
              <a:defRPr>
                <a:solidFill>
                  <a:srgbClr val="1C4587"/>
                </a:solidFill>
              </a:defRPr>
            </a:lvl2pPr>
            <a:lvl3pPr indent="-317500" lvl="2" marL="1371600">
              <a:spcBef>
                <a:spcPts val="0"/>
              </a:spcBef>
              <a:spcAft>
                <a:spcPts val="0"/>
              </a:spcAft>
              <a:buClr>
                <a:srgbClr val="1C4587"/>
              </a:buClr>
              <a:buSzPts val="1400"/>
              <a:buChar char="■"/>
              <a:defRPr>
                <a:solidFill>
                  <a:srgbClr val="1C4587"/>
                </a:solidFill>
              </a:defRPr>
            </a:lvl3pPr>
            <a:lvl4pPr indent="-317500" lvl="3" marL="1828800">
              <a:spcBef>
                <a:spcPts val="0"/>
              </a:spcBef>
              <a:spcAft>
                <a:spcPts val="0"/>
              </a:spcAft>
              <a:buClr>
                <a:srgbClr val="1C4587"/>
              </a:buClr>
              <a:buSzPts val="1400"/>
              <a:buChar char="●"/>
              <a:defRPr>
                <a:solidFill>
                  <a:srgbClr val="1C4587"/>
                </a:solidFill>
              </a:defRPr>
            </a:lvl4pPr>
            <a:lvl5pPr indent="-317500" lvl="4" marL="2286000">
              <a:spcBef>
                <a:spcPts val="0"/>
              </a:spcBef>
              <a:spcAft>
                <a:spcPts val="0"/>
              </a:spcAft>
              <a:buClr>
                <a:srgbClr val="1C4587"/>
              </a:buClr>
              <a:buSzPts val="1400"/>
              <a:buChar char="○"/>
              <a:defRPr>
                <a:solidFill>
                  <a:srgbClr val="1C4587"/>
                </a:solidFill>
              </a:defRPr>
            </a:lvl5pPr>
            <a:lvl6pPr indent="-317500" lvl="5" marL="2743200">
              <a:spcBef>
                <a:spcPts val="0"/>
              </a:spcBef>
              <a:spcAft>
                <a:spcPts val="0"/>
              </a:spcAft>
              <a:buClr>
                <a:srgbClr val="1C4587"/>
              </a:buClr>
              <a:buSzPts val="1400"/>
              <a:buChar char="■"/>
              <a:defRPr>
                <a:solidFill>
                  <a:srgbClr val="1C4587"/>
                </a:solidFill>
              </a:defRPr>
            </a:lvl6pPr>
            <a:lvl7pPr indent="-317500" lvl="6" marL="3200400">
              <a:spcBef>
                <a:spcPts val="0"/>
              </a:spcBef>
              <a:spcAft>
                <a:spcPts val="0"/>
              </a:spcAft>
              <a:buClr>
                <a:srgbClr val="1C4587"/>
              </a:buClr>
              <a:buSzPts val="1400"/>
              <a:buChar char="●"/>
              <a:defRPr>
                <a:solidFill>
                  <a:srgbClr val="1C4587"/>
                </a:solidFill>
              </a:defRPr>
            </a:lvl7pPr>
            <a:lvl8pPr indent="-317500" lvl="7" marL="3657600">
              <a:spcBef>
                <a:spcPts val="0"/>
              </a:spcBef>
              <a:spcAft>
                <a:spcPts val="0"/>
              </a:spcAft>
              <a:buClr>
                <a:srgbClr val="1C4587"/>
              </a:buClr>
              <a:buSzPts val="1400"/>
              <a:buChar char="○"/>
              <a:defRPr>
                <a:solidFill>
                  <a:srgbClr val="1C4587"/>
                </a:solidFill>
              </a:defRPr>
            </a:lvl8pPr>
            <a:lvl9pPr indent="-317500" lvl="8" marL="4114800">
              <a:spcBef>
                <a:spcPts val="0"/>
              </a:spcBef>
              <a:spcAft>
                <a:spcPts val="0"/>
              </a:spcAft>
              <a:buClr>
                <a:srgbClr val="1C4587"/>
              </a:buClr>
              <a:buSzPts val="1400"/>
              <a:buChar char="■"/>
              <a:defRPr>
                <a:solidFill>
                  <a:srgbClr val="1C4587"/>
                </a:solidFill>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9900FF"/>
            </a:gs>
            <a:gs pos="46000">
              <a:srgbClr val="4040C4"/>
            </a:gs>
            <a:gs pos="66000">
              <a:srgbClr val="0C4698"/>
            </a:gs>
            <a:gs pos="84000">
              <a:srgbClr val="073763"/>
            </a:gs>
            <a:gs pos="100000">
              <a:srgbClr val="02003D"/>
            </a:gs>
          </a:gsLst>
          <a:path path="circle">
            <a:fillToRect b="100%" l="100%"/>
          </a:path>
          <a:tileRect r="-100%" t="-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EFEFEF"/>
              </a:buClr>
              <a:buSzPts val="2800"/>
              <a:buFont typeface="Montserrat Medium"/>
              <a:buNone/>
              <a:defRPr sz="2800">
                <a:solidFill>
                  <a:srgbClr val="EFEFEF"/>
                </a:solidFill>
                <a:latin typeface="Montserrat Medium"/>
                <a:ea typeface="Montserrat Medium"/>
                <a:cs typeface="Montserrat Medium"/>
                <a:sym typeface="Montserrat Medium"/>
              </a:defRPr>
            </a:lvl1pPr>
            <a:lvl2pPr lvl="1">
              <a:spcBef>
                <a:spcPts val="0"/>
              </a:spcBef>
              <a:spcAft>
                <a:spcPts val="0"/>
              </a:spcAft>
              <a:buClr>
                <a:srgbClr val="EFEFEF"/>
              </a:buClr>
              <a:buSzPts val="2800"/>
              <a:buFont typeface="Montserrat Medium"/>
              <a:buNone/>
              <a:defRPr sz="2800">
                <a:solidFill>
                  <a:srgbClr val="EFEFEF"/>
                </a:solidFill>
                <a:latin typeface="Montserrat Medium"/>
                <a:ea typeface="Montserrat Medium"/>
                <a:cs typeface="Montserrat Medium"/>
                <a:sym typeface="Montserrat Medium"/>
              </a:defRPr>
            </a:lvl2pPr>
            <a:lvl3pPr lvl="2">
              <a:spcBef>
                <a:spcPts val="0"/>
              </a:spcBef>
              <a:spcAft>
                <a:spcPts val="0"/>
              </a:spcAft>
              <a:buClr>
                <a:srgbClr val="EFEFEF"/>
              </a:buClr>
              <a:buSzPts val="2800"/>
              <a:buFont typeface="Montserrat Medium"/>
              <a:buNone/>
              <a:defRPr sz="2800">
                <a:solidFill>
                  <a:srgbClr val="EFEFEF"/>
                </a:solidFill>
                <a:latin typeface="Montserrat Medium"/>
                <a:ea typeface="Montserrat Medium"/>
                <a:cs typeface="Montserrat Medium"/>
                <a:sym typeface="Montserrat Medium"/>
              </a:defRPr>
            </a:lvl3pPr>
            <a:lvl4pPr lvl="3">
              <a:spcBef>
                <a:spcPts val="0"/>
              </a:spcBef>
              <a:spcAft>
                <a:spcPts val="0"/>
              </a:spcAft>
              <a:buClr>
                <a:srgbClr val="EFEFEF"/>
              </a:buClr>
              <a:buSzPts val="2800"/>
              <a:buFont typeface="Montserrat Medium"/>
              <a:buNone/>
              <a:defRPr sz="2800">
                <a:solidFill>
                  <a:srgbClr val="EFEFEF"/>
                </a:solidFill>
                <a:latin typeface="Montserrat Medium"/>
                <a:ea typeface="Montserrat Medium"/>
                <a:cs typeface="Montserrat Medium"/>
                <a:sym typeface="Montserrat Medium"/>
              </a:defRPr>
            </a:lvl4pPr>
            <a:lvl5pPr lvl="4">
              <a:spcBef>
                <a:spcPts val="0"/>
              </a:spcBef>
              <a:spcAft>
                <a:spcPts val="0"/>
              </a:spcAft>
              <a:buClr>
                <a:srgbClr val="EFEFEF"/>
              </a:buClr>
              <a:buSzPts val="2800"/>
              <a:buFont typeface="Montserrat Medium"/>
              <a:buNone/>
              <a:defRPr sz="2800">
                <a:solidFill>
                  <a:srgbClr val="EFEFEF"/>
                </a:solidFill>
                <a:latin typeface="Montserrat Medium"/>
                <a:ea typeface="Montserrat Medium"/>
                <a:cs typeface="Montserrat Medium"/>
                <a:sym typeface="Montserrat Medium"/>
              </a:defRPr>
            </a:lvl5pPr>
            <a:lvl6pPr lvl="5">
              <a:spcBef>
                <a:spcPts val="0"/>
              </a:spcBef>
              <a:spcAft>
                <a:spcPts val="0"/>
              </a:spcAft>
              <a:buClr>
                <a:srgbClr val="EFEFEF"/>
              </a:buClr>
              <a:buSzPts val="2800"/>
              <a:buFont typeface="Montserrat Medium"/>
              <a:buNone/>
              <a:defRPr sz="2800">
                <a:solidFill>
                  <a:srgbClr val="EFEFEF"/>
                </a:solidFill>
                <a:latin typeface="Montserrat Medium"/>
                <a:ea typeface="Montserrat Medium"/>
                <a:cs typeface="Montserrat Medium"/>
                <a:sym typeface="Montserrat Medium"/>
              </a:defRPr>
            </a:lvl6pPr>
            <a:lvl7pPr lvl="6">
              <a:spcBef>
                <a:spcPts val="0"/>
              </a:spcBef>
              <a:spcAft>
                <a:spcPts val="0"/>
              </a:spcAft>
              <a:buClr>
                <a:srgbClr val="EFEFEF"/>
              </a:buClr>
              <a:buSzPts val="2800"/>
              <a:buFont typeface="Montserrat Medium"/>
              <a:buNone/>
              <a:defRPr sz="2800">
                <a:solidFill>
                  <a:srgbClr val="EFEFEF"/>
                </a:solidFill>
                <a:latin typeface="Montserrat Medium"/>
                <a:ea typeface="Montserrat Medium"/>
                <a:cs typeface="Montserrat Medium"/>
                <a:sym typeface="Montserrat Medium"/>
              </a:defRPr>
            </a:lvl7pPr>
            <a:lvl8pPr lvl="7">
              <a:spcBef>
                <a:spcPts val="0"/>
              </a:spcBef>
              <a:spcAft>
                <a:spcPts val="0"/>
              </a:spcAft>
              <a:buClr>
                <a:srgbClr val="EFEFEF"/>
              </a:buClr>
              <a:buSzPts val="2800"/>
              <a:buFont typeface="Montserrat Medium"/>
              <a:buNone/>
              <a:defRPr sz="2800">
                <a:solidFill>
                  <a:srgbClr val="EFEFEF"/>
                </a:solidFill>
                <a:latin typeface="Montserrat Medium"/>
                <a:ea typeface="Montserrat Medium"/>
                <a:cs typeface="Montserrat Medium"/>
                <a:sym typeface="Montserrat Medium"/>
              </a:defRPr>
            </a:lvl8pPr>
            <a:lvl9pPr lvl="8">
              <a:spcBef>
                <a:spcPts val="0"/>
              </a:spcBef>
              <a:spcAft>
                <a:spcPts val="0"/>
              </a:spcAft>
              <a:buClr>
                <a:srgbClr val="EFEFEF"/>
              </a:buClr>
              <a:buSzPts val="2800"/>
              <a:buFont typeface="Montserrat Medium"/>
              <a:buNone/>
              <a:defRPr sz="2800">
                <a:solidFill>
                  <a:srgbClr val="EFEFEF"/>
                </a:solidFill>
                <a:latin typeface="Montserrat Medium"/>
                <a:ea typeface="Montserrat Medium"/>
                <a:cs typeface="Montserrat Medium"/>
                <a:sym typeface="Montserrat Medium"/>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D9D9D9"/>
              </a:buClr>
              <a:buSzPts val="1800"/>
              <a:buFont typeface="Montserrat"/>
              <a:buChar char="●"/>
              <a:defRPr sz="1800">
                <a:solidFill>
                  <a:srgbClr val="D9D9D9"/>
                </a:solidFill>
                <a:latin typeface="Montserrat"/>
                <a:ea typeface="Montserrat"/>
                <a:cs typeface="Montserrat"/>
                <a:sym typeface="Montserrat"/>
              </a:defRPr>
            </a:lvl1pPr>
            <a:lvl2pPr indent="-317500" lvl="1" marL="914400">
              <a:lnSpc>
                <a:spcPct val="115000"/>
              </a:lnSpc>
              <a:spcBef>
                <a:spcPts val="0"/>
              </a:spcBef>
              <a:spcAft>
                <a:spcPts val="0"/>
              </a:spcAft>
              <a:buClr>
                <a:srgbClr val="D9D9D9"/>
              </a:buClr>
              <a:buSzPts val="1400"/>
              <a:buFont typeface="Montserrat"/>
              <a:buChar char="○"/>
              <a:defRPr>
                <a:solidFill>
                  <a:srgbClr val="D9D9D9"/>
                </a:solidFill>
                <a:latin typeface="Montserrat"/>
                <a:ea typeface="Montserrat"/>
                <a:cs typeface="Montserrat"/>
                <a:sym typeface="Montserrat"/>
              </a:defRPr>
            </a:lvl2pPr>
            <a:lvl3pPr indent="-317500" lvl="2" marL="1371600">
              <a:lnSpc>
                <a:spcPct val="115000"/>
              </a:lnSpc>
              <a:spcBef>
                <a:spcPts val="0"/>
              </a:spcBef>
              <a:spcAft>
                <a:spcPts val="0"/>
              </a:spcAft>
              <a:buClr>
                <a:srgbClr val="D9D9D9"/>
              </a:buClr>
              <a:buSzPts val="1400"/>
              <a:buFont typeface="Montserrat"/>
              <a:buChar char="■"/>
              <a:defRPr>
                <a:solidFill>
                  <a:srgbClr val="D9D9D9"/>
                </a:solidFill>
                <a:latin typeface="Montserrat"/>
                <a:ea typeface="Montserrat"/>
                <a:cs typeface="Montserrat"/>
                <a:sym typeface="Montserrat"/>
              </a:defRPr>
            </a:lvl3pPr>
            <a:lvl4pPr indent="-317500" lvl="3" marL="1828800">
              <a:lnSpc>
                <a:spcPct val="115000"/>
              </a:lnSpc>
              <a:spcBef>
                <a:spcPts val="0"/>
              </a:spcBef>
              <a:spcAft>
                <a:spcPts val="0"/>
              </a:spcAft>
              <a:buClr>
                <a:srgbClr val="D9D9D9"/>
              </a:buClr>
              <a:buSzPts val="1400"/>
              <a:buFont typeface="Montserrat"/>
              <a:buChar char="●"/>
              <a:defRPr>
                <a:solidFill>
                  <a:srgbClr val="D9D9D9"/>
                </a:solidFill>
                <a:latin typeface="Montserrat"/>
                <a:ea typeface="Montserrat"/>
                <a:cs typeface="Montserrat"/>
                <a:sym typeface="Montserrat"/>
              </a:defRPr>
            </a:lvl4pPr>
            <a:lvl5pPr indent="-317500" lvl="4" marL="2286000">
              <a:lnSpc>
                <a:spcPct val="115000"/>
              </a:lnSpc>
              <a:spcBef>
                <a:spcPts val="0"/>
              </a:spcBef>
              <a:spcAft>
                <a:spcPts val="0"/>
              </a:spcAft>
              <a:buClr>
                <a:srgbClr val="D9D9D9"/>
              </a:buClr>
              <a:buSzPts val="1400"/>
              <a:buFont typeface="Montserrat"/>
              <a:buChar char="○"/>
              <a:defRPr>
                <a:solidFill>
                  <a:srgbClr val="D9D9D9"/>
                </a:solidFill>
                <a:latin typeface="Montserrat"/>
                <a:ea typeface="Montserrat"/>
                <a:cs typeface="Montserrat"/>
                <a:sym typeface="Montserrat"/>
              </a:defRPr>
            </a:lvl5pPr>
            <a:lvl6pPr indent="-317500" lvl="5" marL="2743200">
              <a:lnSpc>
                <a:spcPct val="115000"/>
              </a:lnSpc>
              <a:spcBef>
                <a:spcPts val="0"/>
              </a:spcBef>
              <a:spcAft>
                <a:spcPts val="0"/>
              </a:spcAft>
              <a:buClr>
                <a:srgbClr val="D9D9D9"/>
              </a:buClr>
              <a:buSzPts val="1400"/>
              <a:buFont typeface="Montserrat"/>
              <a:buChar char="■"/>
              <a:defRPr>
                <a:solidFill>
                  <a:srgbClr val="D9D9D9"/>
                </a:solidFill>
                <a:latin typeface="Montserrat"/>
                <a:ea typeface="Montserrat"/>
                <a:cs typeface="Montserrat"/>
                <a:sym typeface="Montserrat"/>
              </a:defRPr>
            </a:lvl6pPr>
            <a:lvl7pPr indent="-317500" lvl="6" marL="3200400">
              <a:lnSpc>
                <a:spcPct val="115000"/>
              </a:lnSpc>
              <a:spcBef>
                <a:spcPts val="0"/>
              </a:spcBef>
              <a:spcAft>
                <a:spcPts val="0"/>
              </a:spcAft>
              <a:buClr>
                <a:srgbClr val="D9D9D9"/>
              </a:buClr>
              <a:buSzPts val="1400"/>
              <a:buFont typeface="Montserrat"/>
              <a:buChar char="●"/>
              <a:defRPr>
                <a:solidFill>
                  <a:srgbClr val="D9D9D9"/>
                </a:solidFill>
                <a:latin typeface="Montserrat"/>
                <a:ea typeface="Montserrat"/>
                <a:cs typeface="Montserrat"/>
                <a:sym typeface="Montserrat"/>
              </a:defRPr>
            </a:lvl7pPr>
            <a:lvl8pPr indent="-317500" lvl="7" marL="3657600">
              <a:lnSpc>
                <a:spcPct val="115000"/>
              </a:lnSpc>
              <a:spcBef>
                <a:spcPts val="0"/>
              </a:spcBef>
              <a:spcAft>
                <a:spcPts val="0"/>
              </a:spcAft>
              <a:buClr>
                <a:srgbClr val="D9D9D9"/>
              </a:buClr>
              <a:buSzPts val="1400"/>
              <a:buFont typeface="Montserrat"/>
              <a:buChar char="○"/>
              <a:defRPr>
                <a:solidFill>
                  <a:srgbClr val="D9D9D9"/>
                </a:solidFill>
                <a:latin typeface="Montserrat"/>
                <a:ea typeface="Montserrat"/>
                <a:cs typeface="Montserrat"/>
                <a:sym typeface="Montserrat"/>
              </a:defRPr>
            </a:lvl8pPr>
            <a:lvl9pPr indent="-317500" lvl="8" marL="4114800">
              <a:lnSpc>
                <a:spcPct val="115000"/>
              </a:lnSpc>
              <a:spcBef>
                <a:spcPts val="0"/>
              </a:spcBef>
              <a:spcAft>
                <a:spcPts val="0"/>
              </a:spcAft>
              <a:buClr>
                <a:srgbClr val="D9D9D9"/>
              </a:buClr>
              <a:buSzPts val="1400"/>
              <a:buFont typeface="Montserrat"/>
              <a:buChar char="■"/>
              <a:defRPr>
                <a:solidFill>
                  <a:srgbClr val="D9D9D9"/>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pic>
        <p:nvPicPr>
          <p:cNvPr id="9" name="Google Shape;9;p1"/>
          <p:cNvPicPr preferRelativeResize="0"/>
          <p:nvPr/>
        </p:nvPicPr>
        <p:blipFill>
          <a:blip r:embed="rId1">
            <a:alphaModFix/>
          </a:blip>
          <a:stretch>
            <a:fillRect/>
          </a:stretch>
        </p:blipFill>
        <p:spPr>
          <a:xfrm>
            <a:off x="8354725" y="4344800"/>
            <a:ext cx="666425" cy="6664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hyperlink" Target="http://www.youtube.com/watch?v=17daFAKelUI" TargetMode="External"/><Relationship Id="rId5"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 name="Shape 5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2"/>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CHALLENGES</a:t>
            </a:r>
            <a:endParaRPr b="1" sz="4900">
              <a:solidFill>
                <a:srgbClr val="FFFFFF"/>
              </a:solidFill>
              <a:latin typeface="Montserrat"/>
              <a:ea typeface="Montserrat"/>
              <a:cs typeface="Montserrat"/>
              <a:sym typeface="Montserrat"/>
            </a:endParaRPr>
          </a:p>
        </p:txBody>
      </p:sp>
      <p:sp>
        <p:nvSpPr>
          <p:cNvPr id="139" name="Google Shape;139;p22"/>
          <p:cNvSpPr txBox="1"/>
          <p:nvPr>
            <p:ph idx="4294967295" type="body"/>
          </p:nvPr>
        </p:nvSpPr>
        <p:spPr>
          <a:xfrm>
            <a:off x="311700" y="1399475"/>
            <a:ext cx="5320500" cy="3635100"/>
          </a:xfrm>
          <a:prstGeom prst="rect">
            <a:avLst/>
          </a:prstGeom>
          <a:effectLst>
            <a:outerShdw blurRad="114300" rotWithShape="0" algn="bl" dir="3840000" dist="19050">
              <a:srgbClr val="FFFFFF">
                <a:alpha val="37000"/>
              </a:srgbClr>
            </a:outerShdw>
          </a:effectLst>
        </p:spPr>
        <p:txBody>
          <a:bodyPr anchorCtr="0" anchor="t" bIns="91425" lIns="91425" spcFirstLastPara="1" rIns="91425" wrap="square" tIns="91425">
            <a:normAutofit/>
          </a:bodyPr>
          <a:lstStyle/>
          <a:p>
            <a:pPr indent="-349250" lvl="0" marL="457200" rtl="0" algn="l">
              <a:spcBef>
                <a:spcPts val="0"/>
              </a:spcBef>
              <a:spcAft>
                <a:spcPts val="0"/>
              </a:spcAft>
              <a:buClr>
                <a:srgbClr val="FFFFFF"/>
              </a:buClr>
              <a:buSzPts val="1900"/>
              <a:buFont typeface="Montserrat SemiBold"/>
              <a:buChar char="●"/>
            </a:pPr>
            <a:r>
              <a:rPr lang="ko" sz="1900">
                <a:solidFill>
                  <a:srgbClr val="FFFFFF"/>
                </a:solidFill>
                <a:latin typeface="Montserrat SemiBold"/>
                <a:ea typeface="Montserrat SemiBold"/>
                <a:cs typeface="Montserrat SemiBold"/>
                <a:sym typeface="Montserrat SemiBold"/>
              </a:rPr>
              <a:t>Main challenge: Bluetooth connection</a:t>
            </a:r>
            <a:endParaRPr sz="1900">
              <a:solidFill>
                <a:srgbClr val="FFFFFF"/>
              </a:solidFill>
              <a:latin typeface="Montserrat SemiBold"/>
              <a:ea typeface="Montserrat SemiBold"/>
              <a:cs typeface="Montserrat SemiBold"/>
              <a:sym typeface="Montserrat SemiBold"/>
            </a:endParaRPr>
          </a:p>
          <a:p>
            <a:pPr indent="-336550" lvl="1" marL="914400" rtl="0" algn="l">
              <a:spcBef>
                <a:spcPts val="0"/>
              </a:spcBef>
              <a:spcAft>
                <a:spcPts val="0"/>
              </a:spcAft>
              <a:buClr>
                <a:srgbClr val="FFFFFF"/>
              </a:buClr>
              <a:buSzPts val="1700"/>
              <a:buFont typeface="Montserrat SemiBold"/>
              <a:buChar char="○"/>
            </a:pPr>
            <a:r>
              <a:rPr lang="ko" sz="1700">
                <a:solidFill>
                  <a:srgbClr val="FFFFFF"/>
                </a:solidFill>
                <a:latin typeface="Montserrat SemiBold"/>
                <a:ea typeface="Montserrat SemiBold"/>
                <a:cs typeface="Montserrat SemiBold"/>
                <a:sym typeface="Montserrat SemiBold"/>
              </a:rPr>
              <a:t>Could not connect HDK device with the arduino via bluetooth</a:t>
            </a:r>
            <a:endParaRPr sz="1700">
              <a:solidFill>
                <a:srgbClr val="FFFFFF"/>
              </a:solidFill>
              <a:latin typeface="Montserrat SemiBold"/>
              <a:ea typeface="Montserrat SemiBold"/>
              <a:cs typeface="Montserrat SemiBold"/>
              <a:sym typeface="Montserrat SemiBold"/>
            </a:endParaRPr>
          </a:p>
          <a:p>
            <a:pPr indent="-336550" lvl="1" marL="914400" rtl="0" algn="l">
              <a:spcBef>
                <a:spcPts val="0"/>
              </a:spcBef>
              <a:spcAft>
                <a:spcPts val="0"/>
              </a:spcAft>
              <a:buClr>
                <a:srgbClr val="FFFFFF"/>
              </a:buClr>
              <a:buSzPts val="1700"/>
              <a:buFont typeface="Montserrat SemiBold"/>
              <a:buChar char="⇒"/>
            </a:pPr>
            <a:r>
              <a:rPr lang="ko" sz="1700">
                <a:solidFill>
                  <a:srgbClr val="FFFFFF"/>
                </a:solidFill>
                <a:latin typeface="Montserrat SemiBold"/>
                <a:ea typeface="Montserrat SemiBold"/>
                <a:cs typeface="Montserrat SemiBold"/>
                <a:sym typeface="Montserrat SemiBold"/>
              </a:rPr>
              <a:t>Did not allow us to use the input from the sensor</a:t>
            </a:r>
            <a:endParaRPr sz="1700">
              <a:solidFill>
                <a:srgbClr val="FFFFFF"/>
              </a:solidFill>
              <a:latin typeface="Montserrat SemiBold"/>
              <a:ea typeface="Montserrat SemiBold"/>
              <a:cs typeface="Montserrat SemiBold"/>
              <a:sym typeface="Montserrat SemiBold"/>
            </a:endParaRPr>
          </a:p>
          <a:p>
            <a:pPr indent="-336550" lvl="1" marL="914400" rtl="0" algn="l">
              <a:spcBef>
                <a:spcPts val="0"/>
              </a:spcBef>
              <a:spcAft>
                <a:spcPts val="0"/>
              </a:spcAft>
              <a:buClr>
                <a:srgbClr val="FFFFFF"/>
              </a:buClr>
              <a:buSzPts val="1700"/>
              <a:buFont typeface="Montserrat SemiBold"/>
              <a:buChar char="⇒"/>
            </a:pPr>
            <a:r>
              <a:rPr lang="ko" sz="1700">
                <a:solidFill>
                  <a:srgbClr val="FFFFFF"/>
                </a:solidFill>
                <a:latin typeface="Montserrat SemiBold"/>
                <a:ea typeface="Montserrat SemiBold"/>
                <a:cs typeface="Montserrat SemiBold"/>
                <a:sym typeface="Montserrat SemiBold"/>
              </a:rPr>
              <a:t>Could not alter zoom ratio accordingly</a:t>
            </a:r>
            <a:endParaRPr sz="1700">
              <a:solidFill>
                <a:srgbClr val="FFFFFF"/>
              </a:solidFill>
              <a:latin typeface="Montserrat SemiBold"/>
              <a:ea typeface="Montserrat SemiBold"/>
              <a:cs typeface="Montserrat SemiBold"/>
              <a:sym typeface="Montserrat SemiBold"/>
            </a:endParaRPr>
          </a:p>
          <a:p>
            <a:pPr indent="0" lvl="0" marL="0" rtl="0" algn="l">
              <a:spcBef>
                <a:spcPts val="1200"/>
              </a:spcBef>
              <a:spcAft>
                <a:spcPts val="1200"/>
              </a:spcAft>
              <a:buNone/>
            </a:pPr>
            <a:r>
              <a:t/>
            </a:r>
            <a:endParaRPr>
              <a:solidFill>
                <a:srgbClr val="FFFFFF"/>
              </a:solidFill>
              <a:latin typeface="Montserrat SemiBold"/>
              <a:ea typeface="Montserrat SemiBold"/>
              <a:cs typeface="Montserrat SemiBold"/>
              <a:sym typeface="Montserrat SemiBold"/>
            </a:endParaRPr>
          </a:p>
        </p:txBody>
      </p:sp>
      <p:pic>
        <p:nvPicPr>
          <p:cNvPr id="140" name="Google Shape;140;p22"/>
          <p:cNvPicPr preferRelativeResize="0"/>
          <p:nvPr/>
        </p:nvPicPr>
        <p:blipFill>
          <a:blip r:embed="rId4">
            <a:alphaModFix/>
          </a:blip>
          <a:stretch>
            <a:fillRect/>
          </a:stretch>
        </p:blipFill>
        <p:spPr>
          <a:xfrm>
            <a:off x="5993950" y="400750"/>
            <a:ext cx="1856975" cy="412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3"/>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PHYSICAL PROTOTYPE</a:t>
            </a:r>
            <a:endParaRPr b="1" sz="4900">
              <a:solidFill>
                <a:srgbClr val="FFFFFF"/>
              </a:solidFill>
              <a:latin typeface="Montserrat"/>
              <a:ea typeface="Montserrat"/>
              <a:cs typeface="Montserrat"/>
              <a:sym typeface="Montserrat"/>
            </a:endParaRPr>
          </a:p>
        </p:txBody>
      </p:sp>
      <p:sp>
        <p:nvSpPr>
          <p:cNvPr id="146" name="Google Shape;146;p23"/>
          <p:cNvSpPr txBox="1"/>
          <p:nvPr>
            <p:ph idx="4294967295" type="body"/>
          </p:nvPr>
        </p:nvSpPr>
        <p:spPr>
          <a:xfrm>
            <a:off x="311700" y="1399475"/>
            <a:ext cx="4864200" cy="3635100"/>
          </a:xfrm>
          <a:prstGeom prst="rect">
            <a:avLst/>
          </a:prstGeom>
          <a:effectLst>
            <a:outerShdw blurRad="114300" rotWithShape="0" algn="bl" dir="3840000" dist="19050">
              <a:srgbClr val="FFFFFF">
                <a:alpha val="37000"/>
              </a:srgbClr>
            </a:outerShdw>
          </a:effectLst>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Montserrat SemiBold"/>
              <a:buChar char="●"/>
            </a:pPr>
            <a:r>
              <a:rPr lang="ko" sz="1900">
                <a:solidFill>
                  <a:srgbClr val="FFFFFF"/>
                </a:solidFill>
                <a:latin typeface="Montserrat SemiBold"/>
                <a:ea typeface="Montserrat SemiBold"/>
                <a:cs typeface="Montserrat SemiBold"/>
                <a:sym typeface="Montserrat SemiBold"/>
              </a:rPr>
              <a:t>Mimicked </a:t>
            </a:r>
            <a:r>
              <a:rPr b="1" lang="ko" sz="1900">
                <a:solidFill>
                  <a:srgbClr val="FFFFFF"/>
                </a:solidFill>
              </a:rPr>
              <a:t>selfie stick mechanism </a:t>
            </a:r>
            <a:r>
              <a:rPr lang="ko" sz="1900">
                <a:solidFill>
                  <a:srgbClr val="FFFFFF"/>
                </a:solidFill>
                <a:latin typeface="Montserrat SemiBold"/>
                <a:ea typeface="Montserrat SemiBold"/>
                <a:cs typeface="Montserrat SemiBold"/>
                <a:sym typeface="Montserrat SemiBold"/>
              </a:rPr>
              <a:t>by moving the HDK device + sensor in a linear fashion</a:t>
            </a:r>
            <a:endParaRPr sz="1900">
              <a:solidFill>
                <a:srgbClr val="FFFFFF"/>
              </a:solidFill>
              <a:latin typeface="Montserrat SemiBold"/>
              <a:ea typeface="Montserrat SemiBold"/>
              <a:cs typeface="Montserrat SemiBold"/>
              <a:sym typeface="Montserrat SemiBold"/>
            </a:endParaRPr>
          </a:p>
          <a:p>
            <a:pPr indent="-349250" lvl="0" marL="457200" rtl="0" algn="l">
              <a:spcBef>
                <a:spcPts val="0"/>
              </a:spcBef>
              <a:spcAft>
                <a:spcPts val="0"/>
              </a:spcAft>
              <a:buClr>
                <a:srgbClr val="FFFFFF"/>
              </a:buClr>
              <a:buSzPts val="1900"/>
              <a:buFont typeface="Montserrat SemiBold"/>
              <a:buChar char="●"/>
            </a:pPr>
            <a:r>
              <a:rPr lang="ko" sz="1900">
                <a:solidFill>
                  <a:srgbClr val="FFFFFF"/>
                </a:solidFill>
                <a:latin typeface="Montserrat SemiBold"/>
                <a:ea typeface="Montserrat SemiBold"/>
                <a:cs typeface="Montserrat SemiBold"/>
                <a:sym typeface="Montserrat SemiBold"/>
              </a:rPr>
              <a:t>Demonstrated how the final product would function by </a:t>
            </a:r>
            <a:r>
              <a:rPr b="1" lang="ko" sz="1900">
                <a:solidFill>
                  <a:srgbClr val="FFFFFF"/>
                </a:solidFill>
              </a:rPr>
              <a:t>zooming in</a:t>
            </a:r>
            <a:r>
              <a:rPr lang="ko" sz="1900">
                <a:solidFill>
                  <a:srgbClr val="FFFFFF"/>
                </a:solidFill>
                <a:latin typeface="Montserrat SemiBold"/>
                <a:ea typeface="Montserrat SemiBold"/>
                <a:cs typeface="Montserrat SemiBold"/>
                <a:sym typeface="Montserrat SemiBold"/>
              </a:rPr>
              <a:t> as the physical device moved </a:t>
            </a:r>
            <a:r>
              <a:rPr b="1" lang="ko" sz="1900">
                <a:solidFill>
                  <a:srgbClr val="FFFFFF"/>
                </a:solidFill>
              </a:rPr>
              <a:t>further</a:t>
            </a:r>
            <a:r>
              <a:rPr lang="ko" sz="1900">
                <a:solidFill>
                  <a:srgbClr val="FFFFFF"/>
                </a:solidFill>
                <a:latin typeface="Montserrat SemiBold"/>
                <a:ea typeface="Montserrat SemiBold"/>
                <a:cs typeface="Montserrat SemiBold"/>
                <a:sym typeface="Montserrat SemiBold"/>
              </a:rPr>
              <a:t> from target peron (the one in the selfie)</a:t>
            </a:r>
            <a:r>
              <a:rPr lang="ko" sz="1900">
                <a:solidFill>
                  <a:srgbClr val="FFFFFF"/>
                </a:solidFill>
                <a:latin typeface="Montserrat SemiBold"/>
                <a:ea typeface="Montserrat SemiBold"/>
                <a:cs typeface="Montserrat SemiBold"/>
                <a:sym typeface="Montserrat SemiBold"/>
              </a:rPr>
              <a:t> </a:t>
            </a:r>
            <a:endParaRPr sz="1900">
              <a:solidFill>
                <a:srgbClr val="FFFFFF"/>
              </a:solidFill>
              <a:latin typeface="Montserrat SemiBold"/>
              <a:ea typeface="Montserrat SemiBold"/>
              <a:cs typeface="Montserrat SemiBold"/>
              <a:sym typeface="Montserrat SemiBold"/>
            </a:endParaRPr>
          </a:p>
          <a:p>
            <a:pPr indent="0" lvl="0" marL="0" rtl="0" algn="l">
              <a:spcBef>
                <a:spcPts val="1200"/>
              </a:spcBef>
              <a:spcAft>
                <a:spcPts val="1200"/>
              </a:spcAft>
              <a:buNone/>
            </a:pPr>
            <a:r>
              <a:t/>
            </a:r>
            <a:endParaRPr>
              <a:solidFill>
                <a:srgbClr val="FFFFFF"/>
              </a:solidFill>
              <a:latin typeface="Montserrat SemiBold"/>
              <a:ea typeface="Montserrat SemiBold"/>
              <a:cs typeface="Montserrat SemiBold"/>
              <a:sym typeface="Montserrat SemiBold"/>
            </a:endParaRPr>
          </a:p>
        </p:txBody>
      </p:sp>
      <p:pic>
        <p:nvPicPr>
          <p:cNvPr id="147" name="Google Shape;147;p23"/>
          <p:cNvPicPr preferRelativeResize="0"/>
          <p:nvPr/>
        </p:nvPicPr>
        <p:blipFill>
          <a:blip r:embed="rId4">
            <a:alphaModFix/>
          </a:blip>
          <a:stretch>
            <a:fillRect/>
          </a:stretch>
        </p:blipFill>
        <p:spPr>
          <a:xfrm>
            <a:off x="5793775" y="1399475"/>
            <a:ext cx="2227999" cy="2773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DEMONSTRATION</a:t>
            </a:r>
            <a:endParaRPr b="1" sz="4900">
              <a:solidFill>
                <a:srgbClr val="FFFFFF"/>
              </a:solidFill>
              <a:latin typeface="Montserrat"/>
              <a:ea typeface="Montserrat"/>
              <a:cs typeface="Montserrat"/>
              <a:sym typeface="Montserrat"/>
            </a:endParaRPr>
          </a:p>
        </p:txBody>
      </p:sp>
      <p:pic>
        <p:nvPicPr>
          <p:cNvPr id="153" name="Google Shape;153;p24" title="MakeUofT2023 TJBC Demonstration">
            <a:hlinkClick r:id="rId4"/>
          </p:cNvPr>
          <p:cNvPicPr preferRelativeResize="0"/>
          <p:nvPr/>
        </p:nvPicPr>
        <p:blipFill>
          <a:blip r:embed="rId5">
            <a:alphaModFix/>
          </a:blip>
          <a:stretch>
            <a:fillRect/>
          </a:stretch>
        </p:blipFill>
        <p:spPr>
          <a:xfrm>
            <a:off x="2067150" y="1267975"/>
            <a:ext cx="5009700" cy="375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5"/>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DEMONSTRATION</a:t>
            </a:r>
            <a:endParaRPr b="1" sz="4900">
              <a:solidFill>
                <a:srgbClr val="FFFFFF"/>
              </a:solidFill>
              <a:latin typeface="Montserrat"/>
              <a:ea typeface="Montserrat"/>
              <a:cs typeface="Montserrat"/>
              <a:sym typeface="Montserrat"/>
            </a:endParaRPr>
          </a:p>
        </p:txBody>
      </p:sp>
      <p:pic>
        <p:nvPicPr>
          <p:cNvPr id="159" name="Google Shape;159;p25"/>
          <p:cNvPicPr preferRelativeResize="0"/>
          <p:nvPr/>
        </p:nvPicPr>
        <p:blipFill>
          <a:blip r:embed="rId4">
            <a:alphaModFix/>
          </a:blip>
          <a:stretch>
            <a:fillRect/>
          </a:stretch>
        </p:blipFill>
        <p:spPr>
          <a:xfrm>
            <a:off x="2628100" y="1439887"/>
            <a:ext cx="1686350" cy="2991899"/>
          </a:xfrm>
          <a:prstGeom prst="rect">
            <a:avLst/>
          </a:prstGeom>
          <a:noFill/>
          <a:ln>
            <a:noFill/>
          </a:ln>
        </p:spPr>
      </p:pic>
      <p:pic>
        <p:nvPicPr>
          <p:cNvPr id="160" name="Google Shape;160;p25"/>
          <p:cNvPicPr preferRelativeResize="0"/>
          <p:nvPr/>
        </p:nvPicPr>
        <p:blipFill>
          <a:blip r:embed="rId5">
            <a:alphaModFix/>
          </a:blip>
          <a:stretch>
            <a:fillRect/>
          </a:stretch>
        </p:blipFill>
        <p:spPr>
          <a:xfrm>
            <a:off x="4968828" y="1439863"/>
            <a:ext cx="1686350" cy="2991925"/>
          </a:xfrm>
          <a:prstGeom prst="rect">
            <a:avLst/>
          </a:prstGeom>
          <a:noFill/>
          <a:ln>
            <a:noFill/>
          </a:ln>
        </p:spPr>
      </p:pic>
      <p:sp>
        <p:nvSpPr>
          <p:cNvPr id="161" name="Google Shape;161;p25"/>
          <p:cNvSpPr txBox="1"/>
          <p:nvPr/>
        </p:nvSpPr>
        <p:spPr>
          <a:xfrm>
            <a:off x="2469050" y="443177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ko" sz="1300">
                <a:solidFill>
                  <a:srgbClr val="FF0000"/>
                </a:solidFill>
                <a:latin typeface="Montserrat SemiBold"/>
                <a:ea typeface="Montserrat SemiBold"/>
                <a:cs typeface="Montserrat SemiBold"/>
                <a:sym typeface="Montserrat SemiBold"/>
              </a:rPr>
              <a:t>1m</a:t>
            </a:r>
            <a:r>
              <a:rPr lang="ko" sz="1300">
                <a:solidFill>
                  <a:schemeClr val="lt1"/>
                </a:solidFill>
                <a:latin typeface="Montserrat SemiBold"/>
                <a:ea typeface="Montserrat SemiBold"/>
                <a:cs typeface="Montserrat SemiBold"/>
                <a:sym typeface="Montserrat SemiBold"/>
              </a:rPr>
              <a:t> away from sensor</a:t>
            </a:r>
            <a:endParaRPr sz="800"/>
          </a:p>
        </p:txBody>
      </p:sp>
      <p:sp>
        <p:nvSpPr>
          <p:cNvPr id="162" name="Google Shape;162;p25"/>
          <p:cNvSpPr txBox="1"/>
          <p:nvPr/>
        </p:nvSpPr>
        <p:spPr>
          <a:xfrm>
            <a:off x="4737250" y="443177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ko" sz="1300">
                <a:solidFill>
                  <a:srgbClr val="FF0000"/>
                </a:solidFill>
                <a:latin typeface="Montserrat SemiBold"/>
                <a:ea typeface="Montserrat SemiBold"/>
                <a:cs typeface="Montserrat SemiBold"/>
                <a:sym typeface="Montserrat SemiBold"/>
              </a:rPr>
              <a:t>1.5</a:t>
            </a:r>
            <a:r>
              <a:rPr lang="ko" sz="1300">
                <a:solidFill>
                  <a:srgbClr val="FF0000"/>
                </a:solidFill>
                <a:latin typeface="Montserrat SemiBold"/>
                <a:ea typeface="Montserrat SemiBold"/>
                <a:cs typeface="Montserrat SemiBold"/>
                <a:sym typeface="Montserrat SemiBold"/>
              </a:rPr>
              <a:t>m</a:t>
            </a:r>
            <a:r>
              <a:rPr lang="ko" sz="1300">
                <a:solidFill>
                  <a:schemeClr val="lt1"/>
                </a:solidFill>
                <a:latin typeface="Montserrat SemiBold"/>
                <a:ea typeface="Montserrat SemiBold"/>
                <a:cs typeface="Montserrat SemiBold"/>
                <a:sym typeface="Montserrat SemiBold"/>
              </a:rPr>
              <a:t> away from sensor</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6"/>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WHY US?</a:t>
            </a:r>
            <a:endParaRPr b="1" sz="4900">
              <a:solidFill>
                <a:srgbClr val="FFFFFF"/>
              </a:solidFill>
              <a:latin typeface="Montserrat"/>
              <a:ea typeface="Montserrat"/>
              <a:cs typeface="Montserrat"/>
              <a:sym typeface="Montserrat"/>
            </a:endParaRPr>
          </a:p>
        </p:txBody>
      </p:sp>
      <p:sp>
        <p:nvSpPr>
          <p:cNvPr id="168" name="Google Shape;168;p26"/>
          <p:cNvSpPr txBox="1"/>
          <p:nvPr>
            <p:ph idx="4294967295" type="body"/>
          </p:nvPr>
        </p:nvSpPr>
        <p:spPr>
          <a:xfrm>
            <a:off x="311700" y="1534825"/>
            <a:ext cx="7783800" cy="3665100"/>
          </a:xfrm>
          <a:prstGeom prst="rect">
            <a:avLst/>
          </a:prstGeom>
          <a:effectLst>
            <a:outerShdw blurRad="114300" rotWithShape="0" algn="bl" dir="3840000" dist="19050">
              <a:srgbClr val="FFFFFF">
                <a:alpha val="37000"/>
              </a:srgbClr>
            </a:outerShdw>
          </a:effectLst>
        </p:spPr>
        <p:txBody>
          <a:bodyPr anchorCtr="0" anchor="t" bIns="91425" lIns="91425" spcFirstLastPara="1" rIns="91425" wrap="square" tIns="91425">
            <a:normAutofit/>
          </a:bodyPr>
          <a:lstStyle/>
          <a:p>
            <a:pPr indent="-368300" lvl="0" marL="457200" rtl="0" algn="l">
              <a:lnSpc>
                <a:spcPct val="130000"/>
              </a:lnSpc>
              <a:spcBef>
                <a:spcPts val="0"/>
              </a:spcBef>
              <a:spcAft>
                <a:spcPts val="0"/>
              </a:spcAft>
              <a:buClr>
                <a:schemeClr val="lt1"/>
              </a:buClr>
              <a:buSzPts val="2200"/>
              <a:buFont typeface="Montserrat SemiBold"/>
              <a:buChar char="●"/>
            </a:pPr>
            <a:r>
              <a:rPr lang="ko" sz="2200">
                <a:solidFill>
                  <a:schemeClr val="lt1"/>
                </a:solidFill>
                <a:latin typeface="Montserrat SemiBold"/>
                <a:ea typeface="Montserrat SemiBold"/>
                <a:cs typeface="Montserrat SemiBold"/>
                <a:sym typeface="Montserrat SemiBold"/>
              </a:rPr>
              <a:t>Put the </a:t>
            </a:r>
            <a:r>
              <a:rPr b="1" lang="ko" sz="2200">
                <a:solidFill>
                  <a:schemeClr val="lt1"/>
                </a:solidFill>
              </a:rPr>
              <a:t>Snapdragon 8450 processor</a:t>
            </a:r>
            <a:r>
              <a:rPr lang="ko" sz="2200">
                <a:solidFill>
                  <a:schemeClr val="lt1"/>
                </a:solidFill>
                <a:latin typeface="Montserrat SemiBold"/>
                <a:ea typeface="Montserrat SemiBold"/>
                <a:cs typeface="Montserrat SemiBold"/>
                <a:sym typeface="Montserrat SemiBold"/>
              </a:rPr>
              <a:t> into use by building an </a:t>
            </a:r>
            <a:r>
              <a:rPr b="1" lang="ko" sz="2200">
                <a:solidFill>
                  <a:schemeClr val="lt1"/>
                </a:solidFill>
              </a:rPr>
              <a:t>android camera app</a:t>
            </a:r>
            <a:r>
              <a:rPr lang="ko" sz="2200">
                <a:solidFill>
                  <a:schemeClr val="lt1"/>
                </a:solidFill>
                <a:latin typeface="Montserrat SemiBold"/>
                <a:ea typeface="Montserrat SemiBold"/>
                <a:cs typeface="Montserrat SemiBold"/>
                <a:sym typeface="Montserrat SemiBold"/>
              </a:rPr>
              <a:t> from scratch</a:t>
            </a:r>
            <a:endParaRPr sz="2200">
              <a:solidFill>
                <a:schemeClr val="lt1"/>
              </a:solidFill>
              <a:latin typeface="Montserrat SemiBold"/>
              <a:ea typeface="Montserrat SemiBold"/>
              <a:cs typeface="Montserrat SemiBold"/>
              <a:sym typeface="Montserrat SemiBold"/>
            </a:endParaRPr>
          </a:p>
          <a:p>
            <a:pPr indent="-368300" lvl="0" marL="457200" rtl="0" algn="l">
              <a:lnSpc>
                <a:spcPct val="130000"/>
              </a:lnSpc>
              <a:spcBef>
                <a:spcPts val="0"/>
              </a:spcBef>
              <a:spcAft>
                <a:spcPts val="0"/>
              </a:spcAft>
              <a:buClr>
                <a:schemeClr val="lt1"/>
              </a:buClr>
              <a:buSzPts val="2200"/>
              <a:buFont typeface="Montserrat SemiBold"/>
              <a:buChar char="●"/>
            </a:pPr>
            <a:r>
              <a:rPr lang="ko" sz="2200">
                <a:solidFill>
                  <a:schemeClr val="lt1"/>
                </a:solidFill>
                <a:latin typeface="Montserrat SemiBold"/>
                <a:ea typeface="Montserrat SemiBold"/>
                <a:cs typeface="Montserrat SemiBold"/>
                <a:sym typeface="Montserrat SemiBold"/>
              </a:rPr>
              <a:t>Our invention is VERY useless… </a:t>
            </a:r>
            <a:endParaRPr sz="2200">
              <a:solidFill>
                <a:schemeClr val="lt1"/>
              </a:solidFill>
              <a:latin typeface="Montserrat SemiBold"/>
              <a:ea typeface="Montserrat SemiBold"/>
              <a:cs typeface="Montserrat SemiBold"/>
              <a:sym typeface="Montserrat SemiBold"/>
            </a:endParaRPr>
          </a:p>
          <a:p>
            <a:pPr indent="-368300" lvl="0" marL="457200" rtl="0" algn="l">
              <a:lnSpc>
                <a:spcPct val="130000"/>
              </a:lnSpc>
              <a:spcBef>
                <a:spcPts val="0"/>
              </a:spcBef>
              <a:spcAft>
                <a:spcPts val="0"/>
              </a:spcAft>
              <a:buClr>
                <a:schemeClr val="lt1"/>
              </a:buClr>
              <a:buSzPts val="2200"/>
              <a:buFont typeface="Montserrat SemiBold"/>
              <a:buChar char="●"/>
            </a:pPr>
            <a:r>
              <a:rPr lang="ko" sz="2200">
                <a:solidFill>
                  <a:schemeClr val="lt1"/>
                </a:solidFill>
                <a:latin typeface="Montserrat SemiBold"/>
                <a:ea typeface="Montserrat SemiBold"/>
                <a:cs typeface="Montserrat SemiBold"/>
                <a:sym typeface="Montserrat SemiBold"/>
              </a:rPr>
              <a:t>Integrates multiple hardware systems</a:t>
            </a:r>
            <a:endParaRPr sz="2200">
              <a:solidFill>
                <a:schemeClr val="lt1"/>
              </a:solidFill>
              <a:latin typeface="Montserrat SemiBold"/>
              <a:ea typeface="Montserrat SemiBold"/>
              <a:cs typeface="Montserrat SemiBold"/>
              <a:sym typeface="Montserrat SemiBold"/>
            </a:endParaRPr>
          </a:p>
          <a:p>
            <a:pPr indent="-368300" lvl="0" marL="457200" rtl="0" algn="l">
              <a:lnSpc>
                <a:spcPct val="130000"/>
              </a:lnSpc>
              <a:spcBef>
                <a:spcPts val="0"/>
              </a:spcBef>
              <a:spcAft>
                <a:spcPts val="0"/>
              </a:spcAft>
              <a:buClr>
                <a:schemeClr val="lt1"/>
              </a:buClr>
              <a:buSzPts val="2200"/>
              <a:buFont typeface="Montserrat SemiBold"/>
              <a:buChar char="●"/>
            </a:pPr>
            <a:r>
              <a:rPr lang="ko" sz="2200">
                <a:solidFill>
                  <a:schemeClr val="lt1"/>
                </a:solidFill>
                <a:latin typeface="Montserrat SemiBold"/>
                <a:ea typeface="Montserrat SemiBold"/>
                <a:cs typeface="Montserrat SemiBold"/>
                <a:sym typeface="Montserrat SemiBold"/>
              </a:rPr>
              <a:t>High level implementation of both </a:t>
            </a:r>
            <a:r>
              <a:rPr b="1" lang="ko" sz="2200">
                <a:solidFill>
                  <a:schemeClr val="lt1"/>
                </a:solidFill>
              </a:rPr>
              <a:t>hardware</a:t>
            </a:r>
            <a:r>
              <a:rPr lang="ko" sz="2200">
                <a:solidFill>
                  <a:schemeClr val="lt1"/>
                </a:solidFill>
                <a:latin typeface="Montserrat SemiBold"/>
                <a:ea typeface="Montserrat SemiBold"/>
                <a:cs typeface="Montserrat SemiBold"/>
                <a:sym typeface="Montserrat SemiBold"/>
              </a:rPr>
              <a:t> and </a:t>
            </a:r>
            <a:r>
              <a:rPr b="1" lang="ko" sz="2200">
                <a:solidFill>
                  <a:schemeClr val="lt1"/>
                </a:solidFill>
              </a:rPr>
              <a:t>software</a:t>
            </a:r>
            <a:r>
              <a:rPr lang="ko" sz="2200">
                <a:solidFill>
                  <a:schemeClr val="lt1"/>
                </a:solidFill>
                <a:latin typeface="Montserrat SemiBold"/>
                <a:ea typeface="Montserrat SemiBold"/>
                <a:cs typeface="Montserrat SemiBold"/>
                <a:sym typeface="Montserrat SemiBold"/>
              </a:rPr>
              <a:t> </a:t>
            </a:r>
            <a:r>
              <a:rPr lang="ko" sz="2200">
                <a:solidFill>
                  <a:schemeClr val="lt1"/>
                </a:solidFill>
                <a:latin typeface="Montserrat SemiBold"/>
                <a:ea typeface="Montserrat SemiBold"/>
                <a:cs typeface="Montserrat SemiBold"/>
                <a:sym typeface="Montserrat SemiBold"/>
              </a:rPr>
              <a:t>development</a:t>
            </a:r>
            <a:r>
              <a:rPr lang="ko" sz="2200">
                <a:solidFill>
                  <a:schemeClr val="lt1"/>
                </a:solidFill>
                <a:latin typeface="Montserrat SemiBold"/>
                <a:ea typeface="Montserrat SemiBold"/>
                <a:cs typeface="Montserrat SemiBold"/>
                <a:sym typeface="Montserrat SemiBold"/>
              </a:rPr>
              <a:t> in tandem</a:t>
            </a:r>
            <a:endParaRPr sz="22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2200">
              <a:solidFill>
                <a:srgbClr val="FFFFFF"/>
              </a:solidFill>
              <a:latin typeface="Montserrat SemiBold"/>
              <a:ea typeface="Montserrat SemiBold"/>
              <a:cs typeface="Montserrat SemiBold"/>
              <a:sym typeface="Montserrat SemiBold"/>
            </a:endParaRPr>
          </a:p>
          <a:p>
            <a:pPr indent="0" lvl="0" marL="0" rtl="0" algn="l">
              <a:spcBef>
                <a:spcPts val="1200"/>
              </a:spcBef>
              <a:spcAft>
                <a:spcPts val="1200"/>
              </a:spcAft>
              <a:buNone/>
            </a:pPr>
            <a:r>
              <a:t/>
            </a:r>
            <a:endParaRPr>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7"/>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FUTURE IMPROVEMENTS</a:t>
            </a:r>
            <a:endParaRPr b="1" sz="4900">
              <a:solidFill>
                <a:srgbClr val="FFFFFF"/>
              </a:solidFill>
              <a:latin typeface="Montserrat"/>
              <a:ea typeface="Montserrat"/>
              <a:cs typeface="Montserrat"/>
              <a:sym typeface="Montserrat"/>
            </a:endParaRPr>
          </a:p>
        </p:txBody>
      </p:sp>
      <p:sp>
        <p:nvSpPr>
          <p:cNvPr id="174" name="Google Shape;174;p27"/>
          <p:cNvSpPr txBox="1"/>
          <p:nvPr>
            <p:ph idx="4294967295" type="body"/>
          </p:nvPr>
        </p:nvSpPr>
        <p:spPr>
          <a:xfrm>
            <a:off x="311700" y="1880375"/>
            <a:ext cx="7775400" cy="3154200"/>
          </a:xfrm>
          <a:prstGeom prst="rect">
            <a:avLst/>
          </a:prstGeom>
          <a:effectLst>
            <a:outerShdw blurRad="114300" rotWithShape="0" algn="bl" dir="3840000" dist="19050">
              <a:srgbClr val="FFFFFF">
                <a:alpha val="37000"/>
              </a:srgbClr>
            </a:outerShdw>
          </a:effectLst>
        </p:spPr>
        <p:txBody>
          <a:bodyPr anchorCtr="0" anchor="t" bIns="91425" lIns="91425" spcFirstLastPara="1" rIns="91425" wrap="square" tIns="91425">
            <a:normAutofit/>
          </a:bodyPr>
          <a:lstStyle/>
          <a:p>
            <a:pPr indent="-368300" lvl="0" marL="457200" rtl="0" algn="l">
              <a:spcBef>
                <a:spcPts val="0"/>
              </a:spcBef>
              <a:spcAft>
                <a:spcPts val="0"/>
              </a:spcAft>
              <a:buClr>
                <a:schemeClr val="lt1"/>
              </a:buClr>
              <a:buSzPts val="2200"/>
              <a:buFont typeface="Montserrat SemiBold"/>
              <a:buChar char="●"/>
            </a:pPr>
            <a:r>
              <a:rPr lang="ko" sz="2200">
                <a:solidFill>
                  <a:schemeClr val="lt1"/>
                </a:solidFill>
                <a:latin typeface="Montserrat SemiBold"/>
                <a:ea typeface="Montserrat SemiBold"/>
                <a:cs typeface="Montserrat SemiBold"/>
                <a:sym typeface="Montserrat SemiBold"/>
              </a:rPr>
              <a:t>#1 Priority: Get BLUETOOTH connection between HDK8450 and Arduino to work</a:t>
            </a:r>
            <a:endParaRPr sz="2200">
              <a:solidFill>
                <a:schemeClr val="lt1"/>
              </a:solidFill>
              <a:latin typeface="Montserrat SemiBold"/>
              <a:ea typeface="Montserrat SemiBold"/>
              <a:cs typeface="Montserrat SemiBold"/>
              <a:sym typeface="Montserrat SemiBold"/>
            </a:endParaRPr>
          </a:p>
          <a:p>
            <a:pPr indent="-368300" lvl="0" marL="457200" rtl="0" algn="l">
              <a:spcBef>
                <a:spcPts val="0"/>
              </a:spcBef>
              <a:spcAft>
                <a:spcPts val="0"/>
              </a:spcAft>
              <a:buClr>
                <a:schemeClr val="lt1"/>
              </a:buClr>
              <a:buSzPts val="2200"/>
              <a:buFont typeface="Montserrat SemiBold"/>
              <a:buChar char="●"/>
            </a:pPr>
            <a:r>
              <a:rPr lang="ko" sz="2200">
                <a:solidFill>
                  <a:schemeClr val="lt1"/>
                </a:solidFill>
                <a:latin typeface="Montserrat SemiBold"/>
                <a:ea typeface="Montserrat SemiBold"/>
                <a:cs typeface="Montserrat SemiBold"/>
                <a:sym typeface="Montserrat SemiBold"/>
              </a:rPr>
              <a:t>Clean up the hardware (actually connect it to a selfie stick) + securely connect device with sensor</a:t>
            </a:r>
            <a:endParaRPr sz="2200">
              <a:solidFill>
                <a:schemeClr val="lt1"/>
              </a:solidFill>
              <a:latin typeface="Montserrat SemiBold"/>
              <a:ea typeface="Montserrat SemiBold"/>
              <a:cs typeface="Montserrat SemiBold"/>
              <a:sym typeface="Montserrat SemiBold"/>
            </a:endParaRPr>
          </a:p>
          <a:p>
            <a:pPr indent="0" lvl="0" marL="0" rtl="0" algn="l">
              <a:spcBef>
                <a:spcPts val="1200"/>
              </a:spcBef>
              <a:spcAft>
                <a:spcPts val="0"/>
              </a:spcAft>
              <a:buNone/>
            </a:pPr>
            <a:r>
              <a:t/>
            </a:r>
            <a:endParaRPr sz="2200">
              <a:solidFill>
                <a:srgbClr val="FFFFFF"/>
              </a:solidFill>
              <a:latin typeface="Montserrat SemiBold"/>
              <a:ea typeface="Montserrat SemiBold"/>
              <a:cs typeface="Montserrat SemiBold"/>
              <a:sym typeface="Montserrat SemiBold"/>
            </a:endParaRPr>
          </a:p>
          <a:p>
            <a:pPr indent="0" lvl="0" marL="0" rtl="0" algn="l">
              <a:spcBef>
                <a:spcPts val="1200"/>
              </a:spcBef>
              <a:spcAft>
                <a:spcPts val="1200"/>
              </a:spcAft>
              <a:buNone/>
            </a:pPr>
            <a:r>
              <a:t/>
            </a:r>
            <a:endParaRPr>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8"/>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REFERENCES</a:t>
            </a:r>
            <a:endParaRPr b="1" sz="4900">
              <a:solidFill>
                <a:srgbClr val="FFFFFF"/>
              </a:solidFill>
              <a:latin typeface="Montserrat"/>
              <a:ea typeface="Montserrat"/>
              <a:cs typeface="Montserrat"/>
              <a:sym typeface="Montserrat"/>
            </a:endParaRPr>
          </a:p>
        </p:txBody>
      </p:sp>
      <p:sp>
        <p:nvSpPr>
          <p:cNvPr id="180" name="Google Shape;180;p28"/>
          <p:cNvSpPr txBox="1"/>
          <p:nvPr>
            <p:ph idx="4294967295" type="body"/>
          </p:nvPr>
        </p:nvSpPr>
        <p:spPr>
          <a:xfrm>
            <a:off x="311700" y="1399475"/>
            <a:ext cx="7862100" cy="3635100"/>
          </a:xfrm>
          <a:prstGeom prst="rect">
            <a:avLst/>
          </a:prstGeom>
          <a:effectLst>
            <a:outerShdw blurRad="114300" rotWithShape="0" algn="bl" dir="3840000" dist="19050">
              <a:srgbClr val="FFFFFF">
                <a:alpha val="37000"/>
              </a:srgbClr>
            </a:outerShdw>
          </a:effectLst>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Font typeface="Montserrat SemiBold"/>
              <a:buChar char="●"/>
            </a:pPr>
            <a:r>
              <a:rPr lang="ko">
                <a:solidFill>
                  <a:srgbClr val="FFFFFF"/>
                </a:solidFill>
                <a:latin typeface="Montserrat SemiBold"/>
                <a:ea typeface="Montserrat SemiBold"/>
                <a:cs typeface="Montserrat SemiBold"/>
                <a:sym typeface="Montserrat SemiBold"/>
              </a:rPr>
              <a:t>Android CameraX Samples. (n.d.). GitHub. Retrieved from https://github.com/android/camera-samples.</a:t>
            </a:r>
            <a:endParaRPr>
              <a:solidFill>
                <a:srgbClr val="FFFFFF"/>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a:solidFill>
                <a:srgbClr val="FFFFFF"/>
              </a:solidFill>
              <a:latin typeface="Montserrat SemiBold"/>
              <a:ea typeface="Montserrat SemiBold"/>
              <a:cs typeface="Montserrat SemiBold"/>
              <a:sym typeface="Montserrat SemiBold"/>
            </a:endParaRPr>
          </a:p>
          <a:p>
            <a:pPr indent="-342900" lvl="0" marL="457200" rtl="0" algn="l">
              <a:spcBef>
                <a:spcPts val="0"/>
              </a:spcBef>
              <a:spcAft>
                <a:spcPts val="0"/>
              </a:spcAft>
              <a:buClr>
                <a:srgbClr val="FFFFFF"/>
              </a:buClr>
              <a:buSzPts val="1800"/>
              <a:buFont typeface="Montserrat SemiBold"/>
              <a:buChar char="●"/>
            </a:pPr>
            <a:r>
              <a:rPr lang="ko">
                <a:solidFill>
                  <a:srgbClr val="FFFFFF"/>
                </a:solidFill>
                <a:latin typeface="Montserrat SemiBold"/>
                <a:ea typeface="Montserrat SemiBold"/>
                <a:cs typeface="Montserrat SemiBold"/>
                <a:sym typeface="Montserrat SemiBold"/>
              </a:rPr>
              <a:t>Camera Samples. (n.d.). GitHub. Retrieved from https://github.com/Pinkal7600/camera-samples.</a:t>
            </a:r>
            <a:endParaRPr>
              <a:solidFill>
                <a:srgbClr val="FFFFFF"/>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a:solidFill>
                <a:srgbClr val="FFFFFF"/>
              </a:solidFill>
              <a:latin typeface="Montserrat SemiBold"/>
              <a:ea typeface="Montserrat SemiBold"/>
              <a:cs typeface="Montserrat SemiBold"/>
              <a:sym typeface="Montserrat SemiBold"/>
            </a:endParaRPr>
          </a:p>
          <a:p>
            <a:pPr indent="-342900" lvl="0" marL="457200" rtl="0" algn="l">
              <a:spcBef>
                <a:spcPts val="0"/>
              </a:spcBef>
              <a:spcAft>
                <a:spcPts val="0"/>
              </a:spcAft>
              <a:buClr>
                <a:srgbClr val="FFFFFF"/>
              </a:buClr>
              <a:buSzPts val="1800"/>
              <a:buFont typeface="Montserrat SemiBold"/>
              <a:buChar char="●"/>
            </a:pPr>
            <a:r>
              <a:rPr lang="ko">
                <a:solidFill>
                  <a:srgbClr val="FFFFFF"/>
                </a:solidFill>
                <a:latin typeface="Montserrat SemiBold"/>
                <a:ea typeface="Montserrat SemiBold"/>
                <a:cs typeface="Montserrat SemiBold"/>
                <a:sym typeface="Montserrat SemiBold"/>
              </a:rPr>
              <a:t>Android Developers. (n.d.). Retrieved February 19, 2023, from https://developer.android.com.</a:t>
            </a:r>
            <a:endParaRPr>
              <a:solidFill>
                <a:srgbClr val="FFFFFF"/>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a:solidFill>
                <a:srgbClr val="FFFFFF"/>
              </a:solidFill>
              <a:latin typeface="Montserrat SemiBold"/>
              <a:ea typeface="Montserrat SemiBold"/>
              <a:cs typeface="Montserrat SemiBold"/>
              <a:sym typeface="Montserrat SemiBold"/>
            </a:endParaRPr>
          </a:p>
          <a:p>
            <a:pPr indent="0" lvl="0" marL="0" rtl="0" algn="l">
              <a:spcBef>
                <a:spcPts val="1200"/>
              </a:spcBef>
              <a:spcAft>
                <a:spcPts val="1200"/>
              </a:spcAft>
              <a:buNone/>
            </a:pPr>
            <a:r>
              <a:t/>
            </a:r>
            <a:endParaRPr>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9900FF"/>
            </a:gs>
            <a:gs pos="46000">
              <a:srgbClr val="4040C4"/>
            </a:gs>
            <a:gs pos="66000">
              <a:srgbClr val="0C4698"/>
            </a:gs>
            <a:gs pos="84000">
              <a:srgbClr val="073763"/>
            </a:gs>
            <a:gs pos="100000">
              <a:srgbClr val="02003D"/>
            </a:gs>
          </a:gsLst>
          <a:path path="circle">
            <a:fillToRect b="100%" l="100%"/>
          </a:path>
          <a:tileRect r="-100%" t="-100%"/>
        </a:gradFill>
      </p:bgPr>
    </p:bg>
    <p:spTree>
      <p:nvGrpSpPr>
        <p:cNvPr id="188" name="Shape 188"/>
        <p:cNvGrpSpPr/>
        <p:nvPr/>
      </p:nvGrpSpPr>
      <p:grpSpPr>
        <a:xfrm>
          <a:off x="0" y="0"/>
          <a:ext cx="0" cy="0"/>
          <a:chOff x="0" y="0"/>
          <a:chExt cx="0" cy="0"/>
        </a:xfrm>
      </p:grpSpPr>
      <p:sp>
        <p:nvSpPr>
          <p:cNvPr id="189" name="Google Shape;189;p30"/>
          <p:cNvSpPr txBox="1"/>
          <p:nvPr>
            <p:ph type="ctrTitle"/>
          </p:nvPr>
        </p:nvSpPr>
        <p:spPr>
          <a:xfrm>
            <a:off x="311700" y="957396"/>
            <a:ext cx="8520600" cy="2176500"/>
          </a:xfrm>
          <a:prstGeom prst="rect">
            <a:avLst/>
          </a:prstGeom>
          <a:effectLst>
            <a:outerShdw blurRad="100013" rotWithShape="0" algn="bl" dir="5400000" dist="66675">
              <a:srgbClr val="000000">
                <a:alpha val="44000"/>
              </a:srgbClr>
            </a:outerShdw>
          </a:effectLst>
        </p:spPr>
        <p:txBody>
          <a:bodyPr anchorCtr="0" anchor="b" bIns="91425" lIns="91425" spcFirstLastPara="1" rIns="91425" wrap="square" tIns="91425">
            <a:normAutofit/>
          </a:bodyPr>
          <a:lstStyle/>
          <a:p>
            <a:pPr indent="0" lvl="0" marL="0" rtl="0" algn="ctr">
              <a:lnSpc>
                <a:spcPct val="115000"/>
              </a:lnSpc>
              <a:spcBef>
                <a:spcPts val="0"/>
              </a:spcBef>
              <a:spcAft>
                <a:spcPts val="0"/>
              </a:spcAft>
              <a:buNone/>
            </a:pPr>
            <a:r>
              <a:rPr lang="ko" sz="2200"/>
              <a:t>MakeUofT 2023</a:t>
            </a:r>
            <a:endParaRPr sz="2200"/>
          </a:p>
          <a:p>
            <a:pPr indent="0" lvl="0" marL="0" rtl="0" algn="ctr">
              <a:lnSpc>
                <a:spcPct val="115000"/>
              </a:lnSpc>
              <a:spcBef>
                <a:spcPts val="0"/>
              </a:spcBef>
              <a:spcAft>
                <a:spcPts val="0"/>
              </a:spcAft>
              <a:buNone/>
            </a:pPr>
            <a:r>
              <a:rPr lang="ko" sz="2100"/>
              <a:t>Design Challenge: Useless Invention</a:t>
            </a:r>
            <a:endParaRPr sz="2100"/>
          </a:p>
          <a:p>
            <a:pPr indent="0" lvl="0" marL="0" rtl="0" algn="ctr">
              <a:spcBef>
                <a:spcPts val="0"/>
              </a:spcBef>
              <a:spcAft>
                <a:spcPts val="0"/>
              </a:spcAft>
              <a:buNone/>
            </a:pPr>
            <a:r>
              <a:rPr lang="ko" sz="1000"/>
              <a:t> </a:t>
            </a:r>
            <a:endParaRPr sz="1000"/>
          </a:p>
          <a:p>
            <a:pPr indent="0" lvl="0" marL="0" rtl="0" algn="ctr">
              <a:spcBef>
                <a:spcPts val="0"/>
              </a:spcBef>
              <a:spcAft>
                <a:spcPts val="0"/>
              </a:spcAft>
              <a:buNone/>
            </a:pPr>
            <a:r>
              <a:rPr b="1" lang="ko">
                <a:latin typeface="Montserrat"/>
                <a:ea typeface="Montserrat"/>
                <a:cs typeface="Montserrat"/>
                <a:sym typeface="Montserrat"/>
              </a:rPr>
              <a:t>Selfie Paradox</a:t>
            </a:r>
            <a:endParaRPr b="1">
              <a:latin typeface="Montserrat"/>
              <a:ea typeface="Montserrat"/>
              <a:cs typeface="Montserrat"/>
              <a:sym typeface="Montserrat"/>
            </a:endParaRPr>
          </a:p>
        </p:txBody>
      </p:sp>
      <p:sp>
        <p:nvSpPr>
          <p:cNvPr id="190" name="Google Shape;190;p30"/>
          <p:cNvSpPr txBox="1"/>
          <p:nvPr>
            <p:ph idx="1" type="subTitle"/>
          </p:nvPr>
        </p:nvSpPr>
        <p:spPr>
          <a:xfrm>
            <a:off x="311700" y="3473329"/>
            <a:ext cx="8520600" cy="1179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ko" sz="1756"/>
              <a:t>Brandon Bounsophinh, Jiwon Choi, Christine Jeon, Tabitha Kim</a:t>
            </a:r>
            <a:endParaRPr sz="1756"/>
          </a:p>
          <a:p>
            <a:pPr indent="0" lvl="0" marL="0" rtl="0" algn="ctr">
              <a:spcBef>
                <a:spcPts val="0"/>
              </a:spcBef>
              <a:spcAft>
                <a:spcPts val="0"/>
              </a:spcAft>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SELFIE PARADOX?</a:t>
            </a:r>
            <a:endParaRPr/>
          </a:p>
        </p:txBody>
      </p:sp>
      <p:sp>
        <p:nvSpPr>
          <p:cNvPr id="196" name="Google Shape;19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ko"/>
              <a:t>A selfie stick</a:t>
            </a:r>
            <a:endParaRPr/>
          </a:p>
        </p:txBody>
      </p:sp>
      <p:pic>
        <p:nvPicPr>
          <p:cNvPr id="197" name="Google Shape;197;p31"/>
          <p:cNvPicPr preferRelativeResize="0"/>
          <p:nvPr/>
        </p:nvPicPr>
        <p:blipFill>
          <a:blip r:embed="rId3">
            <a:alphaModFix/>
          </a:blip>
          <a:stretch>
            <a:fillRect/>
          </a:stretch>
        </p:blipFill>
        <p:spPr>
          <a:xfrm>
            <a:off x="403325" y="2000600"/>
            <a:ext cx="2296735" cy="1149010"/>
          </a:xfrm>
          <a:prstGeom prst="rect">
            <a:avLst/>
          </a:prstGeom>
          <a:noFill/>
          <a:ln>
            <a:noFill/>
          </a:ln>
        </p:spPr>
      </p:pic>
      <p:pic>
        <p:nvPicPr>
          <p:cNvPr id="198" name="Google Shape;198;p31"/>
          <p:cNvPicPr preferRelativeResize="0"/>
          <p:nvPr/>
        </p:nvPicPr>
        <p:blipFill>
          <a:blip r:embed="rId4">
            <a:alphaModFix/>
          </a:blip>
          <a:stretch>
            <a:fillRect/>
          </a:stretch>
        </p:blipFill>
        <p:spPr>
          <a:xfrm>
            <a:off x="403325" y="3491629"/>
            <a:ext cx="2771548" cy="1149296"/>
          </a:xfrm>
          <a:prstGeom prst="rect">
            <a:avLst/>
          </a:prstGeom>
          <a:noFill/>
          <a:ln>
            <a:noFill/>
          </a:ln>
        </p:spPr>
      </p:pic>
      <p:pic>
        <p:nvPicPr>
          <p:cNvPr id="199" name="Google Shape;199;p31"/>
          <p:cNvPicPr preferRelativeResize="0"/>
          <p:nvPr/>
        </p:nvPicPr>
        <p:blipFill>
          <a:blip r:embed="rId5">
            <a:alphaModFix/>
          </a:blip>
          <a:stretch>
            <a:fillRect/>
          </a:stretch>
        </p:blipFill>
        <p:spPr>
          <a:xfrm>
            <a:off x="4402275" y="3503676"/>
            <a:ext cx="1406250" cy="1430001"/>
          </a:xfrm>
          <a:prstGeom prst="rect">
            <a:avLst/>
          </a:prstGeom>
          <a:noFill/>
          <a:ln>
            <a:noFill/>
          </a:ln>
        </p:spPr>
      </p:pic>
      <p:pic>
        <p:nvPicPr>
          <p:cNvPr id="200" name="Google Shape;200;p31"/>
          <p:cNvPicPr preferRelativeResize="0"/>
          <p:nvPr/>
        </p:nvPicPr>
        <p:blipFill>
          <a:blip r:embed="rId6">
            <a:alphaModFix/>
          </a:blip>
          <a:stretch>
            <a:fillRect/>
          </a:stretch>
        </p:blipFill>
        <p:spPr>
          <a:xfrm>
            <a:off x="4402275" y="1936300"/>
            <a:ext cx="1406250" cy="1430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SELFIE PARADOX?</a:t>
            </a:r>
            <a:endParaRPr b="1" sz="4900">
              <a:solidFill>
                <a:srgbClr val="FFFFFF"/>
              </a:solidFill>
              <a:latin typeface="Montserrat"/>
              <a:ea typeface="Montserrat"/>
              <a:cs typeface="Montserrat"/>
              <a:sym typeface="Montserrat"/>
            </a:endParaRPr>
          </a:p>
        </p:txBody>
      </p:sp>
      <p:sp>
        <p:nvSpPr>
          <p:cNvPr id="60" name="Google Shape;60;p14"/>
          <p:cNvSpPr txBox="1"/>
          <p:nvPr>
            <p:ph idx="4294967295" type="body"/>
          </p:nvPr>
        </p:nvSpPr>
        <p:spPr>
          <a:xfrm>
            <a:off x="453950" y="1399475"/>
            <a:ext cx="3803700" cy="468300"/>
          </a:xfrm>
          <a:prstGeom prst="rect">
            <a:avLst/>
          </a:prstGeom>
          <a:effectLst>
            <a:outerShdw blurRad="114300" rotWithShape="0" algn="bl" dir="3840000" dist="19050">
              <a:srgbClr val="FFFFFF">
                <a:alpha val="37000"/>
              </a:srgbClr>
            </a:outerShdw>
          </a:effectLst>
        </p:spPr>
        <p:txBody>
          <a:bodyPr anchorCtr="0" anchor="t" bIns="91425" lIns="91425" spcFirstLastPara="1" rIns="91425" wrap="square" tIns="91425">
            <a:noAutofit/>
          </a:bodyPr>
          <a:lstStyle/>
          <a:p>
            <a:pPr indent="0" lvl="0" marL="0" rtl="0" algn="l">
              <a:spcBef>
                <a:spcPts val="0"/>
              </a:spcBef>
              <a:spcAft>
                <a:spcPts val="1200"/>
              </a:spcAft>
              <a:buNone/>
            </a:pPr>
            <a:r>
              <a:rPr b="1" lang="ko" sz="2500">
                <a:solidFill>
                  <a:srgbClr val="FFFFFF"/>
                </a:solidFill>
              </a:rPr>
              <a:t>A SELFIE STICK:</a:t>
            </a:r>
            <a:endParaRPr b="1" sz="2500">
              <a:solidFill>
                <a:srgbClr val="FFFFFF"/>
              </a:solidFill>
            </a:endParaRPr>
          </a:p>
        </p:txBody>
      </p:sp>
      <p:pic>
        <p:nvPicPr>
          <p:cNvPr id="61" name="Google Shape;61;p14"/>
          <p:cNvPicPr preferRelativeResize="0"/>
          <p:nvPr/>
        </p:nvPicPr>
        <p:blipFill rotWithShape="1">
          <a:blip r:embed="rId4">
            <a:alphaModFix/>
          </a:blip>
          <a:srcRect b="11497" l="17309" r="11282" t="19693"/>
          <a:stretch/>
        </p:blipFill>
        <p:spPr>
          <a:xfrm>
            <a:off x="3611250" y="1479575"/>
            <a:ext cx="3485225" cy="3358274"/>
          </a:xfrm>
          <a:prstGeom prst="rect">
            <a:avLst/>
          </a:prstGeom>
          <a:noFill/>
          <a:ln>
            <a:noFill/>
          </a:ln>
        </p:spPr>
      </p:pic>
      <p:sp>
        <p:nvSpPr>
          <p:cNvPr id="62" name="Google Shape;62;p14"/>
          <p:cNvSpPr txBox="1"/>
          <p:nvPr/>
        </p:nvSpPr>
        <p:spPr>
          <a:xfrm>
            <a:off x="1596950" y="1671175"/>
            <a:ext cx="53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PLAN</a:t>
            </a:r>
            <a:endParaRPr/>
          </a:p>
        </p:txBody>
      </p:sp>
      <p:sp>
        <p:nvSpPr>
          <p:cNvPr id="206" name="Google Shape;20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ko"/>
              <a:t>Input distance with ultrasonic sensor </a:t>
            </a:r>
            <a:endParaRPr/>
          </a:p>
          <a:p>
            <a:pPr indent="-342900" lvl="0" marL="457200" rtl="0" algn="l">
              <a:spcBef>
                <a:spcPts val="0"/>
              </a:spcBef>
              <a:spcAft>
                <a:spcPts val="0"/>
              </a:spcAft>
              <a:buSzPts val="1800"/>
              <a:buAutoNum type="arabicPeriod"/>
            </a:pPr>
            <a:r>
              <a:rPr lang="ko"/>
              <a:t>T</a:t>
            </a:r>
            <a:r>
              <a:rPr lang="ko"/>
              <a:t>ransfer</a:t>
            </a:r>
            <a:r>
              <a:rPr lang="ko"/>
              <a:t> the input to HDK8450 with bluetooth</a:t>
            </a:r>
            <a:endParaRPr/>
          </a:p>
          <a:p>
            <a:pPr indent="-342900" lvl="0" marL="457200" rtl="0" algn="l">
              <a:spcBef>
                <a:spcPts val="0"/>
              </a:spcBef>
              <a:spcAft>
                <a:spcPts val="0"/>
              </a:spcAft>
              <a:buSzPts val="1800"/>
              <a:buAutoNum type="arabicPeriod"/>
            </a:pPr>
            <a:r>
              <a:rPr lang="ko"/>
              <a:t>Device controls the zoom ratio by the input value:</a:t>
            </a:r>
            <a:br>
              <a:rPr lang="ko"/>
            </a:br>
            <a:r>
              <a:rPr lang="ko"/>
              <a:t>As the distance value increases, the camera zooms in</a:t>
            </a:r>
            <a:br>
              <a:rPr lang="ko"/>
            </a:br>
            <a:r>
              <a:rPr lang="ko"/>
              <a:t>As value decreases, camera zooms out, making the movement of the camera useless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DESIGN…???? MAJOR MATERIALS..?</a:t>
            </a:r>
            <a:endParaRPr/>
          </a:p>
        </p:txBody>
      </p:sp>
      <p:sp>
        <p:nvSpPr>
          <p:cNvPr id="212" name="Google Shape;21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Frontend</a:t>
            </a:r>
            <a:endParaRPr/>
          </a:p>
          <a:p>
            <a:pPr indent="0" lvl="0" marL="0" rtl="0" algn="l">
              <a:spcBef>
                <a:spcPts val="1200"/>
              </a:spcBef>
              <a:spcAft>
                <a:spcPts val="0"/>
              </a:spcAft>
              <a:buClr>
                <a:schemeClr val="dk1"/>
              </a:buClr>
              <a:buSzPts val="1100"/>
              <a:buFont typeface="Arial"/>
              <a:buNone/>
            </a:pPr>
            <a:r>
              <a:rPr lang="ko"/>
              <a:t>Qualcomm HDK8450</a:t>
            </a:r>
            <a:endParaRPr/>
          </a:p>
          <a:p>
            <a:pPr indent="0" lvl="0" marL="0" rtl="0" algn="l">
              <a:spcBef>
                <a:spcPts val="1200"/>
              </a:spcBef>
              <a:spcAft>
                <a:spcPts val="0"/>
              </a:spcAft>
              <a:buNone/>
            </a:pPr>
            <a:r>
              <a:rPr lang="ko"/>
              <a:t>Backend</a:t>
            </a:r>
            <a:endParaRPr/>
          </a:p>
          <a:p>
            <a:pPr indent="0" lvl="0" marL="0" rtl="0" algn="l">
              <a:spcBef>
                <a:spcPts val="1200"/>
              </a:spcBef>
              <a:spcAft>
                <a:spcPts val="0"/>
              </a:spcAft>
              <a:buClr>
                <a:schemeClr val="dk1"/>
              </a:buClr>
              <a:buSzPts val="1100"/>
              <a:buFont typeface="Arial"/>
              <a:buNone/>
            </a:pPr>
            <a:r>
              <a:rPr lang="ko"/>
              <a:t>Android Studio</a:t>
            </a:r>
            <a:endParaRPr/>
          </a:p>
          <a:p>
            <a:pPr indent="0" lvl="0" marL="0" rtl="0" algn="l">
              <a:spcBef>
                <a:spcPts val="1200"/>
              </a:spcBef>
              <a:spcAft>
                <a:spcPts val="0"/>
              </a:spcAft>
              <a:buNone/>
            </a:pPr>
            <a:r>
              <a:rPr lang="ko"/>
              <a:t>Hardware</a:t>
            </a:r>
            <a:endParaRPr/>
          </a:p>
          <a:p>
            <a:pPr indent="0" lvl="0" marL="0" rtl="0" algn="l">
              <a:spcBef>
                <a:spcPts val="1200"/>
              </a:spcBef>
              <a:spcAft>
                <a:spcPts val="0"/>
              </a:spcAft>
              <a:buNone/>
            </a:pPr>
            <a:r>
              <a:rPr lang="ko"/>
              <a:t>Arduino DUE kit (HC-05 Serial Bluetooth Module)</a:t>
            </a:r>
            <a:endParaRPr/>
          </a:p>
          <a:p>
            <a:pPr indent="0" lvl="0" marL="0" rtl="0" algn="l">
              <a:spcBef>
                <a:spcPts val="1200"/>
              </a:spcBef>
              <a:spcAft>
                <a:spcPts val="1200"/>
              </a:spcAft>
              <a:buNone/>
            </a:pPr>
            <a:r>
              <a:rPr lang="ko"/>
              <a:t>Ultrasonic sensor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ko"/>
              <a:t>DESIGN PROCESS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FRONTEND</a:t>
            </a:r>
            <a:endParaRPr/>
          </a:p>
        </p:txBody>
      </p:sp>
      <p:sp>
        <p:nvSpPr>
          <p:cNvPr id="223" name="Google Shape;223;p35"/>
          <p:cNvSpPr txBox="1"/>
          <p:nvPr>
            <p:ph idx="1" type="body"/>
          </p:nvPr>
        </p:nvSpPr>
        <p:spPr>
          <a:xfrm>
            <a:off x="311700" y="1246854"/>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ko"/>
              <a:t>Straightforward/minimalistic user interface</a:t>
            </a:r>
            <a:endParaRPr/>
          </a:p>
          <a:p>
            <a:pPr indent="-342900" lvl="0" marL="457200" rtl="0" algn="l">
              <a:spcBef>
                <a:spcPts val="0"/>
              </a:spcBef>
              <a:spcAft>
                <a:spcPts val="0"/>
              </a:spcAft>
              <a:buSzPts val="1800"/>
              <a:buChar char="-"/>
            </a:pPr>
            <a:r>
              <a:rPr lang="ko"/>
              <a:t>Buttons to capture image, record video, and stop video recording</a:t>
            </a:r>
            <a:endParaRPr/>
          </a:p>
          <a:p>
            <a:pPr indent="-342900" lvl="0" marL="457200" rtl="0" algn="l">
              <a:spcBef>
                <a:spcPts val="0"/>
              </a:spcBef>
              <a:spcAft>
                <a:spcPts val="0"/>
              </a:spcAft>
              <a:buSzPts val="1800"/>
              <a:buChar char="-"/>
            </a:pPr>
            <a:r>
              <a:rPr lang="ko"/>
              <a:t>Slider for zoom ratio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BACKEND</a:t>
            </a:r>
            <a:endParaRPr/>
          </a:p>
        </p:txBody>
      </p:sp>
      <p:sp>
        <p:nvSpPr>
          <p:cNvPr id="229" name="Google Shape;22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ko"/>
              <a:t>Developed android camera app using android studio</a:t>
            </a:r>
            <a:endParaRPr/>
          </a:p>
          <a:p>
            <a:pPr indent="-317500" lvl="1" marL="914400" rtl="0" algn="l">
              <a:spcBef>
                <a:spcPts val="0"/>
              </a:spcBef>
              <a:spcAft>
                <a:spcPts val="0"/>
              </a:spcAft>
              <a:buSzPts val="1400"/>
              <a:buChar char="-"/>
            </a:pPr>
            <a:r>
              <a:rPr lang="ko"/>
              <a:t>Straightforward program that captures images, takes videos, and ZOOMS</a:t>
            </a:r>
            <a:endParaRPr/>
          </a:p>
          <a:p>
            <a:pPr indent="-342900" lvl="0" marL="457200" rtl="0" algn="l">
              <a:spcBef>
                <a:spcPts val="0"/>
              </a:spcBef>
              <a:spcAft>
                <a:spcPts val="0"/>
              </a:spcAft>
              <a:buSzPts val="1800"/>
              <a:buChar char="-"/>
            </a:pPr>
            <a:r>
              <a:rPr lang="ko"/>
              <a:t>Linked zoom ratio variable to distance inputted through ultrasonic sensor</a:t>
            </a:r>
            <a:endParaRPr/>
          </a:p>
          <a:p>
            <a:pPr indent="-342900" lvl="0" marL="457200" rtl="0" algn="l">
              <a:spcBef>
                <a:spcPts val="0"/>
              </a:spcBef>
              <a:spcAft>
                <a:spcPts val="0"/>
              </a:spcAft>
              <a:buSzPts val="1800"/>
              <a:buChar char="-"/>
            </a:pPr>
            <a:r>
              <a:rPr lang="ko"/>
              <a:t>The further the selfie stick is extended, the closer the camera zooms in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HARDWARE</a:t>
            </a:r>
            <a:endParaRPr/>
          </a:p>
        </p:txBody>
      </p:sp>
      <p:sp>
        <p:nvSpPr>
          <p:cNvPr id="235" name="Google Shape;23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ko"/>
              <a:t>Connected ultrasonic sensor close to the camera</a:t>
            </a:r>
            <a:endParaRPr/>
          </a:p>
          <a:p>
            <a:pPr indent="-342900" lvl="0" marL="457200" rtl="0" algn="l">
              <a:spcBef>
                <a:spcPts val="0"/>
              </a:spcBef>
              <a:spcAft>
                <a:spcPts val="0"/>
              </a:spcAft>
              <a:buSzPts val="1800"/>
              <a:buChar char="-"/>
            </a:pPr>
            <a:r>
              <a:rPr lang="ko"/>
              <a:t>Sensor senses the distance to the person taking the selfie</a:t>
            </a:r>
            <a:endParaRPr/>
          </a:p>
          <a:p>
            <a:pPr indent="-342900" lvl="0" marL="457200" rtl="0" algn="l">
              <a:spcBef>
                <a:spcPts val="0"/>
              </a:spcBef>
              <a:spcAft>
                <a:spcPts val="0"/>
              </a:spcAft>
              <a:buSzPts val="1800"/>
              <a:buChar char="-"/>
            </a:pPr>
            <a:r>
              <a:rPr lang="ko"/>
              <a:t>Prototype:</a:t>
            </a:r>
            <a:endParaRPr/>
          </a:p>
          <a:p>
            <a:pPr indent="-317500" lvl="1" marL="914400" rtl="0" algn="l">
              <a:spcBef>
                <a:spcPts val="0"/>
              </a:spcBef>
              <a:spcAft>
                <a:spcPts val="0"/>
              </a:spcAft>
              <a:buSzPts val="1400"/>
              <a:buChar char="-"/>
            </a:pPr>
            <a:r>
              <a:rPr lang="ko"/>
              <a:t>Mimicked the selfie stick mechanism by moving the device+sensor further away from target person</a:t>
            </a:r>
            <a:endParaRPr/>
          </a:p>
          <a:p>
            <a:pPr indent="-317500" lvl="1" marL="914400" rtl="0" algn="l">
              <a:spcBef>
                <a:spcPts val="0"/>
              </a:spcBef>
              <a:spcAft>
                <a:spcPts val="0"/>
              </a:spcAft>
              <a:buSzPts val="1400"/>
              <a:buChar char="-"/>
            </a:pPr>
            <a:r>
              <a:rPr lang="ko"/>
              <a:t>Bluetooth to connect Android device with the sensor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DEMONSTRATION</a:t>
            </a:r>
            <a:endParaRPr/>
          </a:p>
        </p:txBody>
      </p:sp>
      <p:sp>
        <p:nvSpPr>
          <p:cNvPr id="241" name="Google Shape;24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Design Name</a:t>
            </a:r>
            <a:endParaRPr/>
          </a:p>
        </p:txBody>
      </p:sp>
      <p:sp>
        <p:nvSpPr>
          <p:cNvPr id="247" name="Google Shape;24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ko"/>
              <a:t>pixel puzzle</a:t>
            </a:r>
            <a:endParaRPr/>
          </a:p>
          <a:p>
            <a:pPr indent="-342900" lvl="0" marL="457200" rtl="0" algn="l">
              <a:spcBef>
                <a:spcPts val="0"/>
              </a:spcBef>
              <a:spcAft>
                <a:spcPts val="0"/>
              </a:spcAft>
              <a:buSzPts val="1800"/>
              <a:buAutoNum type="arabicPeriod"/>
            </a:pPr>
            <a:r>
              <a:rPr lang="ko"/>
              <a:t>pixel paradox</a:t>
            </a:r>
            <a:endParaRPr/>
          </a:p>
          <a:p>
            <a:pPr indent="-342900" lvl="0" marL="457200" rtl="0" algn="l">
              <a:spcBef>
                <a:spcPts val="0"/>
              </a:spcBef>
              <a:spcAft>
                <a:spcPts val="0"/>
              </a:spcAft>
              <a:buSzPts val="1800"/>
              <a:buAutoNum type="arabicPeriod"/>
            </a:pPr>
            <a:r>
              <a:rPr lang="ko"/>
              <a:t>selfie paradox</a:t>
            </a:r>
            <a:endParaRPr/>
          </a:p>
          <a:p>
            <a:pPr indent="-342900" lvl="0" marL="457200" rtl="0" algn="l">
              <a:spcBef>
                <a:spcPts val="0"/>
              </a:spcBef>
              <a:spcAft>
                <a:spcPts val="0"/>
              </a:spcAft>
              <a:buSzPts val="1800"/>
              <a:buAutoNum type="arabicPeriod"/>
            </a:pPr>
            <a:r>
              <a:rPr lang="ko"/>
              <a:t>capture chaos</a:t>
            </a:r>
            <a:endParaRPr/>
          </a:p>
          <a:p>
            <a:pPr indent="-342900" lvl="0" marL="457200" rtl="0" algn="l">
              <a:spcBef>
                <a:spcPts val="0"/>
              </a:spcBef>
              <a:spcAft>
                <a:spcPts val="0"/>
              </a:spcAft>
              <a:buSzPts val="1800"/>
              <a:buAutoNum type="arabicPeriod"/>
            </a:pPr>
            <a:r>
              <a:rPr lang="ko"/>
              <a:t>zoom outta luck</a:t>
            </a:r>
            <a:endParaRPr/>
          </a:p>
          <a:p>
            <a:pPr indent="-342900" lvl="0" marL="457200" rtl="0" algn="l">
              <a:spcBef>
                <a:spcPts val="0"/>
              </a:spcBef>
              <a:spcAft>
                <a:spcPts val="0"/>
              </a:spcAft>
              <a:buSzPts val="1800"/>
              <a:buAutoNum type="arabicPeriod"/>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Future Developments</a:t>
            </a:r>
            <a:endParaRPr/>
          </a:p>
        </p:txBody>
      </p:sp>
      <p:sp>
        <p:nvSpPr>
          <p:cNvPr id="253" name="Google Shape;25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References</a:t>
            </a:r>
            <a:endParaRPr/>
          </a:p>
        </p:txBody>
      </p:sp>
      <p:sp>
        <p:nvSpPr>
          <p:cNvPr id="259" name="Google Shape;25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SELFIE PARADOX?</a:t>
            </a:r>
            <a:endParaRPr b="1" sz="4900">
              <a:solidFill>
                <a:srgbClr val="FFFFFF"/>
              </a:solidFill>
              <a:latin typeface="Montserrat"/>
              <a:ea typeface="Montserrat"/>
              <a:cs typeface="Montserrat"/>
              <a:sym typeface="Montserrat"/>
            </a:endParaRPr>
          </a:p>
        </p:txBody>
      </p:sp>
      <p:sp>
        <p:nvSpPr>
          <p:cNvPr id="68" name="Google Shape;68;p15"/>
          <p:cNvSpPr txBox="1"/>
          <p:nvPr>
            <p:ph idx="4294967295" type="body"/>
          </p:nvPr>
        </p:nvSpPr>
        <p:spPr>
          <a:xfrm>
            <a:off x="453950" y="1399475"/>
            <a:ext cx="3803700" cy="468300"/>
          </a:xfrm>
          <a:prstGeom prst="rect">
            <a:avLst/>
          </a:prstGeom>
          <a:effectLst>
            <a:outerShdw blurRad="114300" rotWithShape="0" algn="bl" dir="3840000" dist="19050">
              <a:srgbClr val="FFFFFF">
                <a:alpha val="37000"/>
              </a:srgbClr>
            </a:outerShdw>
          </a:effectLst>
        </p:spPr>
        <p:txBody>
          <a:bodyPr anchorCtr="0" anchor="t" bIns="91425" lIns="91425" spcFirstLastPara="1" rIns="91425" wrap="square" tIns="91425">
            <a:normAutofit/>
          </a:bodyPr>
          <a:lstStyle/>
          <a:p>
            <a:pPr indent="0" lvl="0" marL="0" rtl="0" algn="l">
              <a:spcBef>
                <a:spcPts val="0"/>
              </a:spcBef>
              <a:spcAft>
                <a:spcPts val="1200"/>
              </a:spcAft>
              <a:buNone/>
            </a:pPr>
            <a:r>
              <a:rPr b="1" lang="ko">
                <a:solidFill>
                  <a:srgbClr val="FFFFFF"/>
                </a:solidFill>
              </a:rPr>
              <a:t>What’s it’s purpose?</a:t>
            </a:r>
            <a:endParaRPr b="1">
              <a:solidFill>
                <a:srgbClr val="FFFFFF"/>
              </a:solidFill>
            </a:endParaRPr>
          </a:p>
        </p:txBody>
      </p:sp>
      <p:pic>
        <p:nvPicPr>
          <p:cNvPr id="69" name="Google Shape;69;p15"/>
          <p:cNvPicPr preferRelativeResize="0"/>
          <p:nvPr/>
        </p:nvPicPr>
        <p:blipFill>
          <a:blip r:embed="rId4">
            <a:alphaModFix/>
          </a:blip>
          <a:stretch>
            <a:fillRect/>
          </a:stretch>
        </p:blipFill>
        <p:spPr>
          <a:xfrm>
            <a:off x="1089275" y="211875"/>
            <a:ext cx="6681724" cy="4719726"/>
          </a:xfrm>
          <a:prstGeom prst="rect">
            <a:avLst/>
          </a:prstGeom>
          <a:noFill/>
          <a:ln>
            <a:noFill/>
          </a:ln>
        </p:spPr>
      </p:pic>
      <p:cxnSp>
        <p:nvCxnSpPr>
          <p:cNvPr id="70" name="Google Shape;70;p15"/>
          <p:cNvCxnSpPr/>
          <p:nvPr/>
        </p:nvCxnSpPr>
        <p:spPr>
          <a:xfrm>
            <a:off x="3367675" y="2795425"/>
            <a:ext cx="786900" cy="0"/>
          </a:xfrm>
          <a:prstGeom prst="straightConnector1">
            <a:avLst/>
          </a:prstGeom>
          <a:noFill/>
          <a:ln cap="flat" cmpd="sng" w="28575">
            <a:solidFill>
              <a:srgbClr val="FF0000"/>
            </a:solidFill>
            <a:prstDash val="solid"/>
            <a:round/>
            <a:headEnd len="med" w="med" type="none"/>
            <a:tailEnd len="med" w="med" type="none"/>
          </a:ln>
        </p:spPr>
      </p:cxnSp>
      <p:pic>
        <p:nvPicPr>
          <p:cNvPr id="71" name="Google Shape;71;p15"/>
          <p:cNvPicPr preferRelativeResize="0"/>
          <p:nvPr/>
        </p:nvPicPr>
        <p:blipFill>
          <a:blip r:embed="rId5">
            <a:alphaModFix/>
          </a:blip>
          <a:stretch>
            <a:fillRect/>
          </a:stretch>
        </p:blipFill>
        <p:spPr>
          <a:xfrm>
            <a:off x="4513100" y="445025"/>
            <a:ext cx="4044926" cy="4044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ko"/>
              <a:t>THANK YOU :)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set max dist. </a:t>
            </a:r>
            <a:r>
              <a:rPr lang="ko"/>
              <a:t>avoid</a:t>
            </a:r>
            <a:r>
              <a:rPr lang="ko"/>
              <a:t> outliers (0, +)</a:t>
            </a:r>
            <a:endParaRPr/>
          </a:p>
        </p:txBody>
      </p:sp>
      <p:sp>
        <p:nvSpPr>
          <p:cNvPr id="270" name="Google Shape;27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ko"/>
              <a:t>int i = 0</a:t>
            </a:r>
            <a:endParaRPr/>
          </a:p>
          <a:p>
            <a:pPr indent="0" lvl="0" marL="0" rtl="0" algn="l">
              <a:spcBef>
                <a:spcPts val="1200"/>
              </a:spcBef>
              <a:spcAft>
                <a:spcPts val="0"/>
              </a:spcAft>
              <a:buNone/>
            </a:pPr>
            <a:r>
              <a:rPr lang="ko"/>
              <a:t>int array[9] = 0</a:t>
            </a:r>
            <a:endParaRPr/>
          </a:p>
          <a:p>
            <a:pPr indent="0" lvl="0" marL="0" rtl="0" algn="l">
              <a:spcBef>
                <a:spcPts val="1200"/>
              </a:spcBef>
              <a:spcAft>
                <a:spcPts val="0"/>
              </a:spcAft>
              <a:buNone/>
            </a:pPr>
            <a:r>
              <a:rPr lang="ko"/>
              <a:t>while()</a:t>
            </a:r>
            <a:endParaRPr/>
          </a:p>
          <a:p>
            <a:pPr indent="0" lvl="0" marL="0" rtl="0" algn="l">
              <a:spcBef>
                <a:spcPts val="1200"/>
              </a:spcBef>
              <a:spcAft>
                <a:spcPts val="0"/>
              </a:spcAft>
              <a:buNone/>
            </a:pPr>
            <a:r>
              <a:rPr lang="ko"/>
              <a:t>	get new value</a:t>
            </a:r>
            <a:endParaRPr/>
          </a:p>
          <a:p>
            <a:pPr indent="0" lvl="0" marL="0" rtl="0" algn="l">
              <a:spcBef>
                <a:spcPts val="1200"/>
              </a:spcBef>
              <a:spcAft>
                <a:spcPts val="0"/>
              </a:spcAft>
              <a:buNone/>
            </a:pPr>
            <a:r>
              <a:rPr lang="ko"/>
              <a:t>	if value &lt; 1:</a:t>
            </a:r>
            <a:endParaRPr/>
          </a:p>
          <a:p>
            <a:pPr indent="0" lvl="0" marL="0" rtl="0" algn="l">
              <a:spcBef>
                <a:spcPts val="1200"/>
              </a:spcBef>
              <a:spcAft>
                <a:spcPts val="0"/>
              </a:spcAft>
              <a:buNone/>
            </a:pPr>
            <a:r>
              <a:rPr lang="ko"/>
              <a:t>		value = 1</a:t>
            </a:r>
            <a:endParaRPr/>
          </a:p>
          <a:p>
            <a:pPr indent="0" lvl="0" marL="0" rtl="0" algn="l">
              <a:spcBef>
                <a:spcPts val="1200"/>
              </a:spcBef>
              <a:spcAft>
                <a:spcPts val="0"/>
              </a:spcAft>
              <a:buNone/>
            </a:pPr>
            <a:r>
              <a:rPr lang="ko"/>
              <a:t>	else if value &gt; 200:</a:t>
            </a:r>
            <a:endParaRPr/>
          </a:p>
          <a:p>
            <a:pPr indent="0" lvl="0" marL="0" rtl="0" algn="l">
              <a:spcBef>
                <a:spcPts val="1200"/>
              </a:spcBef>
              <a:spcAft>
                <a:spcPts val="0"/>
              </a:spcAft>
              <a:buNone/>
            </a:pPr>
            <a:r>
              <a:rPr lang="ko"/>
              <a:t>		value = 200</a:t>
            </a:r>
            <a:endParaRPr/>
          </a:p>
          <a:p>
            <a:pPr indent="0" lvl="0" marL="0" rtl="0" algn="l">
              <a:spcBef>
                <a:spcPts val="1200"/>
              </a:spcBef>
              <a:spcAft>
                <a:spcPts val="0"/>
              </a:spcAft>
              <a:buNone/>
            </a:pPr>
            <a:r>
              <a:rPr lang="ko"/>
              <a:t>	calculate mean with saved prev vals</a:t>
            </a:r>
            <a:endParaRPr/>
          </a:p>
          <a:p>
            <a:pPr indent="457200" lvl="0" marL="0" rtl="0" algn="l">
              <a:spcBef>
                <a:spcPts val="1200"/>
              </a:spcBef>
              <a:spcAft>
                <a:spcPts val="0"/>
              </a:spcAft>
              <a:buNone/>
            </a:pPr>
            <a:r>
              <a:rPr lang="ko"/>
              <a:t>if (mean*0.5 &lt; value &lt; mean*1.5):</a:t>
            </a:r>
            <a:endParaRPr/>
          </a:p>
          <a:p>
            <a:pPr indent="0" lvl="0" marL="0" rtl="0" algn="l">
              <a:spcBef>
                <a:spcPts val="1200"/>
              </a:spcBef>
              <a:spcAft>
                <a:spcPts val="0"/>
              </a:spcAft>
              <a:buNone/>
            </a:pPr>
            <a:r>
              <a:rPr lang="ko"/>
              <a:t>		output value</a:t>
            </a:r>
            <a:endParaRPr/>
          </a:p>
          <a:p>
            <a:pPr indent="457200" lvl="0" marL="0" rtl="0" algn="l">
              <a:spcBef>
                <a:spcPts val="1200"/>
              </a:spcBef>
              <a:spcAft>
                <a:spcPts val="0"/>
              </a:spcAft>
              <a:buNone/>
            </a:pPr>
            <a:r>
              <a:rPr lang="ko"/>
              <a:t>else // if value is outside of range</a:t>
            </a:r>
            <a:endParaRPr/>
          </a:p>
          <a:p>
            <a:pPr indent="0" lvl="0" marL="0" rtl="0" algn="l">
              <a:spcBef>
                <a:spcPts val="1200"/>
              </a:spcBef>
              <a:spcAft>
                <a:spcPts val="0"/>
              </a:spcAft>
              <a:buNone/>
            </a:pPr>
            <a:r>
              <a:rPr lang="ko"/>
              <a:t>		pass</a:t>
            </a:r>
            <a:endParaRPr/>
          </a:p>
          <a:p>
            <a:pPr indent="457200" lvl="0" marL="0" rtl="0" algn="l">
              <a:spcBef>
                <a:spcPts val="1200"/>
              </a:spcBef>
              <a:spcAft>
                <a:spcPts val="0"/>
              </a:spcAft>
              <a:buNone/>
            </a:pPr>
            <a:r>
              <a:rPr lang="ko"/>
              <a:t>save value</a:t>
            </a:r>
            <a:endParaRPr/>
          </a:p>
          <a:p>
            <a:pPr indent="457200" lvl="0" marL="0" rtl="0" algn="l">
              <a:spcBef>
                <a:spcPts val="1200"/>
              </a:spcBef>
              <a:spcAft>
                <a:spcPts val="0"/>
              </a:spcAft>
              <a:buNone/>
            </a:pPr>
            <a:r>
              <a:rPr lang="ko"/>
              <a:t>i++</a:t>
            </a:r>
            <a:endParaRPr/>
          </a:p>
          <a:p>
            <a:pPr indent="457200" lvl="0" marL="0" rtl="0" algn="l">
              <a:spcBef>
                <a:spcPts val="1200"/>
              </a:spcBef>
              <a:spcAft>
                <a:spcPts val="0"/>
              </a:spcAft>
              <a:buNone/>
            </a:pPr>
            <a:r>
              <a:rPr lang="ko"/>
              <a:t>if i &gt; 9:</a:t>
            </a:r>
            <a:endParaRPr/>
          </a:p>
          <a:p>
            <a:pPr indent="457200" lvl="0" marL="0" rtl="0" algn="l">
              <a:spcBef>
                <a:spcPts val="1200"/>
              </a:spcBef>
              <a:spcAft>
                <a:spcPts val="1200"/>
              </a:spcAft>
              <a:buNone/>
            </a:pPr>
            <a:r>
              <a:rPr lang="ko"/>
              <a:t>	i = 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SELFIE PARADOX</a:t>
            </a:r>
            <a:endParaRPr b="1" sz="4900">
              <a:solidFill>
                <a:srgbClr val="FFFFFF"/>
              </a:solidFill>
              <a:latin typeface="Montserrat"/>
              <a:ea typeface="Montserrat"/>
              <a:cs typeface="Montserrat"/>
              <a:sym typeface="Montserrat"/>
            </a:endParaRPr>
          </a:p>
        </p:txBody>
      </p:sp>
      <p:sp>
        <p:nvSpPr>
          <p:cNvPr id="77" name="Google Shape;77;p16"/>
          <p:cNvSpPr txBox="1"/>
          <p:nvPr>
            <p:ph idx="4294967295" type="body"/>
          </p:nvPr>
        </p:nvSpPr>
        <p:spPr>
          <a:xfrm>
            <a:off x="311700" y="1399475"/>
            <a:ext cx="3945900" cy="468300"/>
          </a:xfrm>
          <a:prstGeom prst="rect">
            <a:avLst/>
          </a:prstGeom>
          <a:effectLst>
            <a:outerShdw blurRad="114300" rotWithShape="0" algn="bl" dir="3840000" dist="19050">
              <a:srgbClr val="FFFFFF">
                <a:alpha val="37000"/>
              </a:srgbClr>
            </a:outerShdw>
          </a:effectLst>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b="1" lang="ko">
                <a:solidFill>
                  <a:srgbClr val="FFFFFF"/>
                </a:solidFill>
              </a:rPr>
              <a:t>A selfie stick</a:t>
            </a:r>
            <a:endParaRPr b="1">
              <a:solidFill>
                <a:srgbClr val="FFFFFF"/>
              </a:solidFill>
            </a:endParaRPr>
          </a:p>
        </p:txBody>
      </p:sp>
      <p:pic>
        <p:nvPicPr>
          <p:cNvPr id="78" name="Google Shape;78;p16"/>
          <p:cNvPicPr preferRelativeResize="0"/>
          <p:nvPr/>
        </p:nvPicPr>
        <p:blipFill>
          <a:blip r:embed="rId4">
            <a:alphaModFix/>
          </a:blip>
          <a:stretch>
            <a:fillRect/>
          </a:stretch>
        </p:blipFill>
        <p:spPr>
          <a:xfrm>
            <a:off x="620672" y="2092119"/>
            <a:ext cx="2119470" cy="1058397"/>
          </a:xfrm>
          <a:prstGeom prst="rect">
            <a:avLst/>
          </a:prstGeom>
          <a:noFill/>
          <a:ln>
            <a:noFill/>
          </a:ln>
          <a:effectLst>
            <a:outerShdw blurRad="142875" rotWithShape="0" algn="bl" dir="2580000" dist="19050">
              <a:srgbClr val="D9D9D9">
                <a:alpha val="35000"/>
              </a:srgbClr>
            </a:outerShdw>
          </a:effectLst>
        </p:spPr>
      </p:pic>
      <p:pic>
        <p:nvPicPr>
          <p:cNvPr id="79" name="Google Shape;79;p16"/>
          <p:cNvPicPr preferRelativeResize="0"/>
          <p:nvPr/>
        </p:nvPicPr>
        <p:blipFill>
          <a:blip r:embed="rId5">
            <a:alphaModFix/>
          </a:blip>
          <a:stretch>
            <a:fillRect/>
          </a:stretch>
        </p:blipFill>
        <p:spPr>
          <a:xfrm>
            <a:off x="401587" y="3445199"/>
            <a:ext cx="2557640" cy="1058660"/>
          </a:xfrm>
          <a:prstGeom prst="rect">
            <a:avLst/>
          </a:prstGeom>
          <a:noFill/>
          <a:ln>
            <a:noFill/>
          </a:ln>
          <a:effectLst>
            <a:outerShdw blurRad="142875" rotWithShape="0" algn="bl" dir="2580000" dist="19050">
              <a:srgbClr val="D9D9D9">
                <a:alpha val="35000"/>
              </a:srgbClr>
            </a:outerShdw>
          </a:effectLst>
        </p:spPr>
      </p:pic>
      <p:pic>
        <p:nvPicPr>
          <p:cNvPr id="80" name="Google Shape;80;p16"/>
          <p:cNvPicPr preferRelativeResize="0"/>
          <p:nvPr/>
        </p:nvPicPr>
        <p:blipFill>
          <a:blip r:embed="rId6">
            <a:alphaModFix/>
          </a:blip>
          <a:stretch>
            <a:fillRect/>
          </a:stretch>
        </p:blipFill>
        <p:spPr>
          <a:xfrm>
            <a:off x="4189522" y="3380096"/>
            <a:ext cx="1297716" cy="1317228"/>
          </a:xfrm>
          <a:prstGeom prst="rect">
            <a:avLst/>
          </a:prstGeom>
          <a:noFill/>
          <a:ln>
            <a:noFill/>
          </a:ln>
          <a:effectLst>
            <a:outerShdw blurRad="142875" rotWithShape="0" algn="bl" dir="2580000" dist="19050">
              <a:srgbClr val="D9D9D9">
                <a:alpha val="35000"/>
              </a:srgbClr>
            </a:outerShdw>
          </a:effectLst>
        </p:spPr>
      </p:pic>
      <p:pic>
        <p:nvPicPr>
          <p:cNvPr id="81" name="Google Shape;81;p16"/>
          <p:cNvPicPr preferRelativeResize="0"/>
          <p:nvPr/>
        </p:nvPicPr>
        <p:blipFill>
          <a:blip r:embed="rId7">
            <a:alphaModFix/>
          </a:blip>
          <a:stretch>
            <a:fillRect/>
          </a:stretch>
        </p:blipFill>
        <p:spPr>
          <a:xfrm>
            <a:off x="4189522" y="1883575"/>
            <a:ext cx="1297716" cy="1317228"/>
          </a:xfrm>
          <a:prstGeom prst="rect">
            <a:avLst/>
          </a:prstGeom>
          <a:noFill/>
          <a:ln>
            <a:noFill/>
          </a:ln>
          <a:effectLst>
            <a:outerShdw blurRad="142875" rotWithShape="0" algn="bl" dir="2580000" dist="19050">
              <a:srgbClr val="D9D9D9">
                <a:alpha val="35000"/>
              </a:srgbClr>
            </a:outerShdw>
          </a:effectLst>
        </p:spPr>
      </p:pic>
      <p:pic>
        <p:nvPicPr>
          <p:cNvPr id="82" name="Google Shape;82;p16"/>
          <p:cNvPicPr preferRelativeResize="0"/>
          <p:nvPr/>
        </p:nvPicPr>
        <p:blipFill>
          <a:blip r:embed="rId8">
            <a:alphaModFix/>
          </a:blip>
          <a:stretch>
            <a:fillRect/>
          </a:stretch>
        </p:blipFill>
        <p:spPr>
          <a:xfrm>
            <a:off x="7174750" y="2280825"/>
            <a:ext cx="1139124" cy="1904451"/>
          </a:xfrm>
          <a:prstGeom prst="rect">
            <a:avLst/>
          </a:prstGeom>
          <a:noFill/>
          <a:ln>
            <a:noFill/>
          </a:ln>
        </p:spPr>
      </p:pic>
      <p:sp>
        <p:nvSpPr>
          <p:cNvPr id="83" name="Google Shape;83;p16"/>
          <p:cNvSpPr/>
          <p:nvPr/>
        </p:nvSpPr>
        <p:spPr>
          <a:xfrm>
            <a:off x="3097625" y="2453325"/>
            <a:ext cx="886800" cy="336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3097625" y="3870713"/>
            <a:ext cx="886800" cy="336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6370450" y="3065050"/>
            <a:ext cx="597900" cy="336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6"/>
          <p:cNvCxnSpPr>
            <a:stCxn id="81" idx="3"/>
            <a:endCxn id="85" idx="1"/>
          </p:cNvCxnSpPr>
          <p:nvPr/>
        </p:nvCxnSpPr>
        <p:spPr>
          <a:xfrm>
            <a:off x="5487238" y="2542189"/>
            <a:ext cx="883200" cy="690900"/>
          </a:xfrm>
          <a:prstGeom prst="straightConnector1">
            <a:avLst/>
          </a:prstGeom>
          <a:noFill/>
          <a:ln cap="flat" cmpd="sng" w="152400">
            <a:solidFill>
              <a:schemeClr val="lt2"/>
            </a:solidFill>
            <a:prstDash val="solid"/>
            <a:round/>
            <a:headEnd len="med" w="med" type="none"/>
            <a:tailEnd len="med" w="med" type="none"/>
          </a:ln>
        </p:spPr>
      </p:cxnSp>
      <p:cxnSp>
        <p:nvCxnSpPr>
          <p:cNvPr id="87" name="Google Shape;87;p16"/>
          <p:cNvCxnSpPr/>
          <p:nvPr/>
        </p:nvCxnSpPr>
        <p:spPr>
          <a:xfrm flipH="1">
            <a:off x="5639638" y="3200789"/>
            <a:ext cx="730800" cy="690900"/>
          </a:xfrm>
          <a:prstGeom prst="straightConnector1">
            <a:avLst/>
          </a:prstGeom>
          <a:noFill/>
          <a:ln cap="flat" cmpd="sng" w="152400">
            <a:solidFill>
              <a:schemeClr val="lt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7"/>
          <p:cNvSpPr txBox="1"/>
          <p:nvPr>
            <p:ph idx="4294967295" type="title"/>
          </p:nvPr>
        </p:nvSpPr>
        <p:spPr>
          <a:xfrm>
            <a:off x="311700" y="445025"/>
            <a:ext cx="8520600" cy="572700"/>
          </a:xfrm>
          <a:prstGeom prst="rect">
            <a:avLst/>
          </a:prstGeom>
          <a:effectLst>
            <a:outerShdw blurRad="128588" rotWithShape="0" algn="bl" dir="7860000" dist="19050">
              <a:srgbClr val="FFFFFF">
                <a:alpha val="34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ko" sz="4920">
                <a:solidFill>
                  <a:srgbClr val="FFFFFF"/>
                </a:solidFill>
                <a:latin typeface="Montserrat"/>
                <a:ea typeface="Montserrat"/>
                <a:cs typeface="Montserrat"/>
                <a:sym typeface="Montserrat"/>
              </a:rPr>
              <a:t>PLAN</a:t>
            </a:r>
            <a:endParaRPr b="1" sz="4920">
              <a:solidFill>
                <a:srgbClr val="FFFFFF"/>
              </a:solidFill>
              <a:latin typeface="Montserrat"/>
              <a:ea typeface="Montserrat"/>
              <a:cs typeface="Montserrat"/>
              <a:sym typeface="Montserrat"/>
            </a:endParaRPr>
          </a:p>
        </p:txBody>
      </p:sp>
      <p:sp>
        <p:nvSpPr>
          <p:cNvPr id="93" name="Google Shape;93;p17"/>
          <p:cNvSpPr txBox="1"/>
          <p:nvPr>
            <p:ph idx="4294967295" type="body"/>
          </p:nvPr>
        </p:nvSpPr>
        <p:spPr>
          <a:xfrm>
            <a:off x="311700" y="1466500"/>
            <a:ext cx="5932200" cy="3102300"/>
          </a:xfrm>
          <a:prstGeom prst="rect">
            <a:avLst/>
          </a:prstGeom>
          <a:effectLst>
            <a:outerShdw blurRad="271463" rotWithShape="0" algn="bl" dir="9600000" dist="19050">
              <a:srgbClr val="FFFFFF">
                <a:alpha val="27000"/>
              </a:srgbClr>
            </a:outerShdw>
          </a:effectLst>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Montserrat SemiBold"/>
              <a:buAutoNum type="arabicPeriod"/>
            </a:pPr>
            <a:r>
              <a:rPr lang="ko" sz="2000">
                <a:solidFill>
                  <a:srgbClr val="FFFFFF"/>
                </a:solidFill>
                <a:latin typeface="Montserrat SemiBold"/>
                <a:ea typeface="Montserrat SemiBold"/>
                <a:cs typeface="Montserrat SemiBold"/>
                <a:sym typeface="Montserrat SemiBold"/>
              </a:rPr>
              <a:t>Input distance with ultrasonic sensor </a:t>
            </a:r>
            <a:endParaRPr sz="2000">
              <a:solidFill>
                <a:srgbClr val="FFFFFF"/>
              </a:solidFill>
              <a:latin typeface="Montserrat SemiBold"/>
              <a:ea typeface="Montserrat SemiBold"/>
              <a:cs typeface="Montserrat SemiBold"/>
              <a:sym typeface="Montserrat SemiBold"/>
            </a:endParaRPr>
          </a:p>
          <a:p>
            <a:pPr indent="-355600" lvl="0" marL="457200" rtl="0" algn="l">
              <a:spcBef>
                <a:spcPts val="0"/>
              </a:spcBef>
              <a:spcAft>
                <a:spcPts val="0"/>
              </a:spcAft>
              <a:buClr>
                <a:srgbClr val="FFFFFF"/>
              </a:buClr>
              <a:buSzPts val="2000"/>
              <a:buFont typeface="Montserrat SemiBold"/>
              <a:buAutoNum type="arabicPeriod"/>
            </a:pPr>
            <a:r>
              <a:rPr lang="ko" sz="2000">
                <a:solidFill>
                  <a:srgbClr val="FFFFFF"/>
                </a:solidFill>
                <a:latin typeface="Montserrat SemiBold"/>
                <a:ea typeface="Montserrat SemiBold"/>
                <a:cs typeface="Montserrat SemiBold"/>
                <a:sym typeface="Montserrat SemiBold"/>
              </a:rPr>
              <a:t>Transfer input to HDK8450 via bluetooth</a:t>
            </a:r>
            <a:endParaRPr sz="2000">
              <a:solidFill>
                <a:srgbClr val="FFFFFF"/>
              </a:solidFill>
              <a:latin typeface="Montserrat SemiBold"/>
              <a:ea typeface="Montserrat SemiBold"/>
              <a:cs typeface="Montserrat SemiBold"/>
              <a:sym typeface="Montserrat SemiBold"/>
            </a:endParaRPr>
          </a:p>
          <a:p>
            <a:pPr indent="-355600" lvl="0" marL="457200" rtl="0" algn="l">
              <a:spcBef>
                <a:spcPts val="0"/>
              </a:spcBef>
              <a:spcAft>
                <a:spcPts val="0"/>
              </a:spcAft>
              <a:buClr>
                <a:srgbClr val="FFFFFF"/>
              </a:buClr>
              <a:buSzPts val="2000"/>
              <a:buFont typeface="Montserrat SemiBold"/>
              <a:buAutoNum type="arabicPeriod"/>
            </a:pPr>
            <a:r>
              <a:rPr lang="ko" sz="2000">
                <a:solidFill>
                  <a:srgbClr val="FFFFFF"/>
                </a:solidFill>
                <a:latin typeface="Montserrat SemiBold"/>
                <a:ea typeface="Montserrat SemiBold"/>
                <a:cs typeface="Montserrat SemiBold"/>
                <a:sym typeface="Montserrat SemiBold"/>
              </a:rPr>
              <a:t>Depending on the input distance, alter zoom ratio such that:</a:t>
            </a:r>
            <a:endParaRPr sz="2000">
              <a:solidFill>
                <a:srgbClr val="FFFFFF"/>
              </a:solidFill>
              <a:latin typeface="Montserrat SemiBold"/>
              <a:ea typeface="Montserrat SemiBold"/>
              <a:cs typeface="Montserrat SemiBold"/>
              <a:sym typeface="Montserrat SemiBold"/>
            </a:endParaRPr>
          </a:p>
          <a:p>
            <a:pPr indent="-355600" lvl="1" marL="914400" rtl="0" algn="l">
              <a:spcBef>
                <a:spcPts val="0"/>
              </a:spcBef>
              <a:spcAft>
                <a:spcPts val="0"/>
              </a:spcAft>
              <a:buClr>
                <a:srgbClr val="FFFFFF"/>
              </a:buClr>
              <a:buSzPts val="2000"/>
              <a:buFont typeface="Montserrat SemiBold"/>
              <a:buChar char="○"/>
            </a:pPr>
            <a:r>
              <a:rPr lang="ko" sz="2000">
                <a:solidFill>
                  <a:srgbClr val="FFFFFF"/>
                </a:solidFill>
                <a:latin typeface="Montserrat SemiBold"/>
                <a:ea typeface="Montserrat SemiBold"/>
                <a:cs typeface="Montserrat SemiBold"/>
                <a:sym typeface="Montserrat SemiBold"/>
              </a:rPr>
              <a:t>Further</a:t>
            </a:r>
            <a:r>
              <a:rPr lang="ko" sz="2000">
                <a:solidFill>
                  <a:srgbClr val="FFFFFF"/>
                </a:solidFill>
                <a:latin typeface="Montserrat SemiBold"/>
                <a:ea typeface="Montserrat SemiBold"/>
                <a:cs typeface="Montserrat SemiBold"/>
                <a:sym typeface="Montserrat SemiBold"/>
              </a:rPr>
              <a:t> distance (high value input)        =&gt; Higher zoom ratio</a:t>
            </a:r>
            <a:endParaRPr sz="2000">
              <a:solidFill>
                <a:srgbClr val="FFFFFF"/>
              </a:solidFill>
              <a:latin typeface="Montserrat SemiBold"/>
              <a:ea typeface="Montserrat SemiBold"/>
              <a:cs typeface="Montserrat SemiBold"/>
              <a:sym typeface="Montserrat SemiBold"/>
            </a:endParaRPr>
          </a:p>
          <a:p>
            <a:pPr indent="-355600" lvl="1" marL="914400" rtl="0" algn="l">
              <a:spcBef>
                <a:spcPts val="0"/>
              </a:spcBef>
              <a:spcAft>
                <a:spcPts val="0"/>
              </a:spcAft>
              <a:buClr>
                <a:srgbClr val="FFFFFF"/>
              </a:buClr>
              <a:buSzPts val="2000"/>
              <a:buFont typeface="Montserrat SemiBold"/>
              <a:buChar char="○"/>
            </a:pPr>
            <a:r>
              <a:rPr lang="ko" sz="2000">
                <a:solidFill>
                  <a:srgbClr val="FFFFFF"/>
                </a:solidFill>
                <a:latin typeface="Montserrat SemiBold"/>
                <a:ea typeface="Montserrat SemiBold"/>
                <a:cs typeface="Montserrat SemiBold"/>
                <a:sym typeface="Montserrat SemiBold"/>
              </a:rPr>
              <a:t>USELESS! </a:t>
            </a:r>
            <a:endParaRPr sz="2000">
              <a:solidFill>
                <a:srgbClr val="FFFFFF"/>
              </a:solidFill>
              <a:latin typeface="Montserrat SemiBold"/>
              <a:ea typeface="Montserrat SemiBold"/>
              <a:cs typeface="Montserrat SemiBold"/>
              <a:sym typeface="Montserrat SemiBold"/>
            </a:endParaRPr>
          </a:p>
          <a:p>
            <a:pPr indent="0" lvl="0" marL="0" rtl="0" algn="l">
              <a:spcBef>
                <a:spcPts val="1200"/>
              </a:spcBef>
              <a:spcAft>
                <a:spcPts val="1200"/>
              </a:spcAft>
              <a:buNone/>
            </a:pPr>
            <a:r>
              <a:t/>
            </a:r>
            <a:endParaRPr sz="2000">
              <a:solidFill>
                <a:srgbClr val="FFFFFF"/>
              </a:solidFill>
              <a:latin typeface="Montserrat SemiBold"/>
              <a:ea typeface="Montserrat SemiBold"/>
              <a:cs typeface="Montserrat SemiBold"/>
              <a:sym typeface="Montserrat SemiBold"/>
            </a:endParaRPr>
          </a:p>
        </p:txBody>
      </p:sp>
      <p:pic>
        <p:nvPicPr>
          <p:cNvPr id="94" name="Google Shape;94;p17"/>
          <p:cNvPicPr preferRelativeResize="0"/>
          <p:nvPr/>
        </p:nvPicPr>
        <p:blipFill>
          <a:blip r:embed="rId4">
            <a:alphaModFix/>
          </a:blip>
          <a:stretch>
            <a:fillRect/>
          </a:stretch>
        </p:blipFill>
        <p:spPr>
          <a:xfrm flipH="1" rot="-237809">
            <a:off x="6305158" y="1713367"/>
            <a:ext cx="1797909" cy="1834665"/>
          </a:xfrm>
          <a:prstGeom prst="rect">
            <a:avLst/>
          </a:prstGeom>
          <a:noFill/>
          <a:ln>
            <a:noFill/>
          </a:ln>
        </p:spPr>
      </p:pic>
      <p:pic>
        <p:nvPicPr>
          <p:cNvPr id="95" name="Google Shape;95;p17"/>
          <p:cNvPicPr preferRelativeResize="0"/>
          <p:nvPr/>
        </p:nvPicPr>
        <p:blipFill>
          <a:blip r:embed="rId5">
            <a:alphaModFix/>
          </a:blip>
          <a:stretch>
            <a:fillRect/>
          </a:stretch>
        </p:blipFill>
        <p:spPr>
          <a:xfrm>
            <a:off x="7363775" y="1888775"/>
            <a:ext cx="458749" cy="458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ph idx="4294967295" type="title"/>
          </p:nvPr>
        </p:nvSpPr>
        <p:spPr>
          <a:xfrm>
            <a:off x="311700" y="2129400"/>
            <a:ext cx="8520600" cy="884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ko" sz="4900">
                <a:solidFill>
                  <a:srgbClr val="FFFFFF"/>
                </a:solidFill>
                <a:latin typeface="Montserrat"/>
                <a:ea typeface="Montserrat"/>
                <a:cs typeface="Montserrat"/>
                <a:sym typeface="Montserrat"/>
              </a:rPr>
              <a:t>OUR DESIGN</a:t>
            </a:r>
            <a:endParaRPr b="1" sz="4900">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FRONTEND</a:t>
            </a:r>
            <a:endParaRPr b="1" sz="4900">
              <a:solidFill>
                <a:srgbClr val="FFFFFF"/>
              </a:solidFill>
              <a:latin typeface="Montserrat"/>
              <a:ea typeface="Montserrat"/>
              <a:cs typeface="Montserrat"/>
              <a:sym typeface="Montserrat"/>
            </a:endParaRPr>
          </a:p>
        </p:txBody>
      </p:sp>
      <p:sp>
        <p:nvSpPr>
          <p:cNvPr id="106" name="Google Shape;106;p19"/>
          <p:cNvSpPr txBox="1"/>
          <p:nvPr>
            <p:ph idx="4294967295" type="body"/>
          </p:nvPr>
        </p:nvSpPr>
        <p:spPr>
          <a:xfrm>
            <a:off x="311700" y="1540025"/>
            <a:ext cx="5290800" cy="1790400"/>
          </a:xfrm>
          <a:prstGeom prst="rect">
            <a:avLst/>
          </a:prstGeom>
          <a:effectLst>
            <a:outerShdw blurRad="114300" rotWithShape="0" algn="bl" dir="3840000" dist="19050">
              <a:srgbClr val="FFFFFF">
                <a:alpha val="37000"/>
              </a:srgbClr>
            </a:outerShdw>
          </a:effectLst>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Font typeface="Montserrat SemiBold"/>
              <a:buChar char="●"/>
            </a:pPr>
            <a:r>
              <a:rPr lang="ko" sz="2200">
                <a:solidFill>
                  <a:srgbClr val="FFFFFF"/>
                </a:solidFill>
                <a:latin typeface="Montserrat SemiBold"/>
                <a:ea typeface="Montserrat SemiBold"/>
                <a:cs typeface="Montserrat SemiBold"/>
                <a:sym typeface="Montserrat SemiBold"/>
              </a:rPr>
              <a:t>Straightforward/minimalistic user interface written in xml file</a:t>
            </a:r>
            <a:endParaRPr sz="2200">
              <a:solidFill>
                <a:srgbClr val="FFFFFF"/>
              </a:solidFill>
              <a:latin typeface="Montserrat SemiBold"/>
              <a:ea typeface="Montserrat SemiBold"/>
              <a:cs typeface="Montserrat SemiBold"/>
              <a:sym typeface="Montserrat SemiBold"/>
            </a:endParaRPr>
          </a:p>
          <a:p>
            <a:pPr indent="-368300" lvl="0" marL="457200" rtl="0" algn="l">
              <a:spcBef>
                <a:spcPts val="0"/>
              </a:spcBef>
              <a:spcAft>
                <a:spcPts val="0"/>
              </a:spcAft>
              <a:buClr>
                <a:srgbClr val="FFFFFF"/>
              </a:buClr>
              <a:buSzPts val="2200"/>
              <a:buFont typeface="Montserrat SemiBold"/>
              <a:buChar char="●"/>
            </a:pPr>
            <a:r>
              <a:rPr lang="ko" sz="2200">
                <a:solidFill>
                  <a:srgbClr val="FFFFFF"/>
                </a:solidFill>
                <a:latin typeface="Montserrat SemiBold"/>
                <a:ea typeface="Montserrat SemiBold"/>
                <a:cs typeface="Montserrat SemiBold"/>
                <a:sym typeface="Montserrat SemiBold"/>
              </a:rPr>
              <a:t>Buttons to capture image, record video, and stop video recording</a:t>
            </a:r>
            <a:endParaRPr sz="2200">
              <a:solidFill>
                <a:srgbClr val="FFFFFF"/>
              </a:solidFill>
              <a:latin typeface="Montserrat SemiBold"/>
              <a:ea typeface="Montserrat SemiBold"/>
              <a:cs typeface="Montserrat SemiBold"/>
              <a:sym typeface="Montserrat SemiBold"/>
            </a:endParaRPr>
          </a:p>
          <a:p>
            <a:pPr indent="-368300" lvl="0" marL="457200" rtl="0" algn="l">
              <a:spcBef>
                <a:spcPts val="0"/>
              </a:spcBef>
              <a:spcAft>
                <a:spcPts val="0"/>
              </a:spcAft>
              <a:buClr>
                <a:srgbClr val="FFFFFF"/>
              </a:buClr>
              <a:buSzPts val="2200"/>
              <a:buFont typeface="Montserrat SemiBold"/>
              <a:buChar char="●"/>
            </a:pPr>
            <a:r>
              <a:rPr lang="ko" sz="2200">
                <a:solidFill>
                  <a:srgbClr val="FFFFFF"/>
                </a:solidFill>
                <a:latin typeface="Montserrat SemiBold"/>
                <a:ea typeface="Montserrat SemiBold"/>
                <a:cs typeface="Montserrat SemiBold"/>
                <a:sym typeface="Montserrat SemiBold"/>
              </a:rPr>
              <a:t>Slider for zoom ratio</a:t>
            </a:r>
            <a:endParaRPr sz="2200">
              <a:solidFill>
                <a:srgbClr val="FFFFFF"/>
              </a:solidFill>
              <a:latin typeface="Montserrat SemiBold"/>
              <a:ea typeface="Montserrat SemiBold"/>
              <a:cs typeface="Montserrat SemiBold"/>
              <a:sym typeface="Montserrat SemiBold"/>
            </a:endParaRPr>
          </a:p>
        </p:txBody>
      </p:sp>
      <p:grpSp>
        <p:nvGrpSpPr>
          <p:cNvPr id="107" name="Google Shape;107;p19"/>
          <p:cNvGrpSpPr/>
          <p:nvPr/>
        </p:nvGrpSpPr>
        <p:grpSpPr>
          <a:xfrm>
            <a:off x="5602637" y="170952"/>
            <a:ext cx="3001155" cy="4401294"/>
            <a:chOff x="5602300" y="-108925"/>
            <a:chExt cx="3450000" cy="5143501"/>
          </a:xfrm>
        </p:grpSpPr>
        <p:pic>
          <p:nvPicPr>
            <p:cNvPr id="108" name="Google Shape;108;p19"/>
            <p:cNvPicPr preferRelativeResize="0"/>
            <p:nvPr/>
          </p:nvPicPr>
          <p:blipFill rotWithShape="1">
            <a:blip r:embed="rId4">
              <a:alphaModFix/>
            </a:blip>
            <a:srcRect b="3139" l="-1480" r="1479" t="-3139"/>
            <a:stretch/>
          </p:blipFill>
          <p:spPr>
            <a:xfrm>
              <a:off x="5602300" y="-108925"/>
              <a:ext cx="3450000" cy="5143501"/>
            </a:xfrm>
            <a:prstGeom prst="rect">
              <a:avLst/>
            </a:prstGeom>
            <a:noFill/>
            <a:ln>
              <a:noFill/>
            </a:ln>
          </p:spPr>
        </p:pic>
        <p:pic>
          <p:nvPicPr>
            <p:cNvPr id="109" name="Google Shape;109;p19"/>
            <p:cNvPicPr preferRelativeResize="0"/>
            <p:nvPr/>
          </p:nvPicPr>
          <p:blipFill rotWithShape="1">
            <a:blip r:embed="rId5">
              <a:alphaModFix/>
            </a:blip>
            <a:srcRect b="0" l="1960" r="0" t="2458"/>
            <a:stretch/>
          </p:blipFill>
          <p:spPr>
            <a:xfrm>
              <a:off x="6377300" y="409100"/>
              <a:ext cx="2021700" cy="4467900"/>
            </a:xfrm>
            <a:prstGeom prst="roundRect">
              <a:avLst>
                <a:gd fmla="val 16667" name="adj"/>
              </a:avLst>
            </a:prstGeom>
            <a:noFill/>
            <a:ln>
              <a:noFill/>
            </a:ln>
          </p:spPr>
        </p:pic>
      </p:grpSp>
      <p:grpSp>
        <p:nvGrpSpPr>
          <p:cNvPr id="110" name="Google Shape;110;p19"/>
          <p:cNvGrpSpPr/>
          <p:nvPr/>
        </p:nvGrpSpPr>
        <p:grpSpPr>
          <a:xfrm>
            <a:off x="5816176" y="2122794"/>
            <a:ext cx="2957993" cy="2952387"/>
            <a:chOff x="3572400" y="3126825"/>
            <a:chExt cx="1648826" cy="1648826"/>
          </a:xfrm>
        </p:grpSpPr>
        <p:pic>
          <p:nvPicPr>
            <p:cNvPr id="111" name="Google Shape;111;p19"/>
            <p:cNvPicPr preferRelativeResize="0"/>
            <p:nvPr/>
          </p:nvPicPr>
          <p:blipFill>
            <a:blip r:embed="rId6">
              <a:alphaModFix/>
            </a:blip>
            <a:stretch>
              <a:fillRect/>
            </a:stretch>
          </p:blipFill>
          <p:spPr>
            <a:xfrm>
              <a:off x="3572400" y="3126825"/>
              <a:ext cx="1648826" cy="1648826"/>
            </a:xfrm>
            <a:prstGeom prst="rect">
              <a:avLst/>
            </a:prstGeom>
            <a:noFill/>
            <a:ln>
              <a:noFill/>
            </a:ln>
            <a:effectLst>
              <a:outerShdw blurRad="100013" rotWithShape="0" algn="bl" dir="4560000" dist="19050">
                <a:srgbClr val="000000">
                  <a:alpha val="50000"/>
                </a:srgbClr>
              </a:outerShdw>
            </a:effectLst>
          </p:spPr>
        </p:pic>
        <p:pic>
          <p:nvPicPr>
            <p:cNvPr id="112" name="Google Shape;112;p19"/>
            <p:cNvPicPr preferRelativeResize="0"/>
            <p:nvPr/>
          </p:nvPicPr>
          <p:blipFill rotWithShape="1">
            <a:blip r:embed="rId5">
              <a:alphaModFix/>
            </a:blip>
            <a:srcRect b="0" l="8664" r="8656" t="62229"/>
            <a:stretch/>
          </p:blipFill>
          <p:spPr>
            <a:xfrm>
              <a:off x="3626300" y="3189875"/>
              <a:ext cx="1340100" cy="1337700"/>
            </a:xfrm>
            <a:prstGeom prst="flowChartConnector">
              <a:avLst/>
            </a:prstGeom>
            <a:noFill/>
            <a:ln>
              <a:noFill/>
            </a:ln>
          </p:spPr>
        </p:pic>
      </p:grpSp>
      <p:grpSp>
        <p:nvGrpSpPr>
          <p:cNvPr id="113" name="Google Shape;113;p19"/>
          <p:cNvGrpSpPr/>
          <p:nvPr/>
        </p:nvGrpSpPr>
        <p:grpSpPr>
          <a:xfrm>
            <a:off x="5447339" y="111344"/>
            <a:ext cx="2957993" cy="2952387"/>
            <a:chOff x="3572400" y="3126825"/>
            <a:chExt cx="1648826" cy="1648826"/>
          </a:xfrm>
        </p:grpSpPr>
        <p:pic>
          <p:nvPicPr>
            <p:cNvPr id="114" name="Google Shape;114;p19"/>
            <p:cNvPicPr preferRelativeResize="0"/>
            <p:nvPr/>
          </p:nvPicPr>
          <p:blipFill>
            <a:blip r:embed="rId6">
              <a:alphaModFix/>
            </a:blip>
            <a:stretch>
              <a:fillRect/>
            </a:stretch>
          </p:blipFill>
          <p:spPr>
            <a:xfrm>
              <a:off x="3572400" y="3126825"/>
              <a:ext cx="1648826" cy="1648826"/>
            </a:xfrm>
            <a:prstGeom prst="rect">
              <a:avLst/>
            </a:prstGeom>
            <a:noFill/>
            <a:ln>
              <a:noFill/>
            </a:ln>
            <a:effectLst>
              <a:outerShdw blurRad="100013" rotWithShape="0" algn="bl" dir="4560000" dist="19050">
                <a:srgbClr val="000000">
                  <a:alpha val="50000"/>
                </a:srgbClr>
              </a:outerShdw>
            </a:effectLst>
          </p:spPr>
        </p:pic>
        <p:pic>
          <p:nvPicPr>
            <p:cNvPr id="115" name="Google Shape;115;p19"/>
            <p:cNvPicPr preferRelativeResize="0"/>
            <p:nvPr/>
          </p:nvPicPr>
          <p:blipFill rotWithShape="1">
            <a:blip r:embed="rId5">
              <a:alphaModFix/>
            </a:blip>
            <a:srcRect b="67852" l="0" r="31157" t="698"/>
            <a:stretch/>
          </p:blipFill>
          <p:spPr>
            <a:xfrm>
              <a:off x="3626300" y="3189875"/>
              <a:ext cx="1340100" cy="1337700"/>
            </a:xfrm>
            <a:prstGeom prst="flowChartConnector">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0"/>
                                        </p:tgtEl>
                                        <p:attrNameLst>
                                          <p:attrName>style.visibility</p:attrName>
                                        </p:attrNameLst>
                                      </p:cBhvr>
                                      <p:to>
                                        <p:strVal val="hidden"/>
                                      </p:to>
                                    </p:set>
                                  </p:childTnLst>
                                </p:cTn>
                              </p:par>
                              <p:par>
                                <p:cTn fill="hold" nodeType="withEffect" presetClass="entr" presetID="2" presetSubtype="1">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HARDWARE</a:t>
            </a:r>
            <a:endParaRPr b="1" sz="4900">
              <a:solidFill>
                <a:srgbClr val="FFFFFF"/>
              </a:solidFill>
              <a:latin typeface="Montserrat"/>
              <a:ea typeface="Montserrat"/>
              <a:cs typeface="Montserrat"/>
              <a:sym typeface="Montserrat"/>
            </a:endParaRPr>
          </a:p>
        </p:txBody>
      </p:sp>
      <p:sp>
        <p:nvSpPr>
          <p:cNvPr id="121" name="Google Shape;121;p20"/>
          <p:cNvSpPr txBox="1"/>
          <p:nvPr>
            <p:ph idx="4294967295" type="body"/>
          </p:nvPr>
        </p:nvSpPr>
        <p:spPr>
          <a:xfrm>
            <a:off x="311700" y="1399475"/>
            <a:ext cx="4463400" cy="3635100"/>
          </a:xfrm>
          <a:prstGeom prst="rect">
            <a:avLst/>
          </a:prstGeom>
          <a:effectLst>
            <a:outerShdw blurRad="114300" rotWithShape="0" algn="bl" dir="3840000" dist="19050">
              <a:srgbClr val="FFFFFF">
                <a:alpha val="37000"/>
              </a:srgbClr>
            </a:outerShdw>
          </a:effectLst>
        </p:spPr>
        <p:txBody>
          <a:bodyPr anchorCtr="0" anchor="t" bIns="91425" lIns="91425" spcFirstLastPara="1" rIns="91425" wrap="square" tIns="91425">
            <a:normAutofit/>
          </a:bodyPr>
          <a:lstStyle/>
          <a:p>
            <a:pPr indent="-342900" lvl="0" marL="457200" rtl="0" algn="l">
              <a:lnSpc>
                <a:spcPct val="130000"/>
              </a:lnSpc>
              <a:spcBef>
                <a:spcPts val="0"/>
              </a:spcBef>
              <a:spcAft>
                <a:spcPts val="0"/>
              </a:spcAft>
              <a:buClr>
                <a:srgbClr val="FFFFFF"/>
              </a:buClr>
              <a:buSzPts val="1800"/>
              <a:buFont typeface="Montserrat SemiBold"/>
              <a:buChar char="●"/>
            </a:pPr>
            <a:r>
              <a:rPr lang="ko">
                <a:solidFill>
                  <a:srgbClr val="FFFFFF"/>
                </a:solidFill>
                <a:latin typeface="Montserrat SemiBold"/>
                <a:ea typeface="Montserrat SemiBold"/>
                <a:cs typeface="Montserrat SemiBold"/>
                <a:sym typeface="Montserrat SemiBold"/>
              </a:rPr>
              <a:t>Used the </a:t>
            </a:r>
            <a:r>
              <a:rPr b="1" lang="ko">
                <a:solidFill>
                  <a:srgbClr val="FFFFFF"/>
                </a:solidFill>
              </a:rPr>
              <a:t>ultrasonic sensor </a:t>
            </a:r>
            <a:r>
              <a:rPr lang="ko">
                <a:solidFill>
                  <a:srgbClr val="FFFFFF"/>
                </a:solidFill>
                <a:latin typeface="Montserrat SemiBold"/>
                <a:ea typeface="Montserrat SemiBold"/>
                <a:cs typeface="Montserrat SemiBold"/>
                <a:sym typeface="Montserrat SemiBold"/>
              </a:rPr>
              <a:t>to detect the distance to a target </a:t>
            </a:r>
            <a:endParaRPr>
              <a:solidFill>
                <a:srgbClr val="FFFFFF"/>
              </a:solidFill>
              <a:latin typeface="Montserrat SemiBold"/>
              <a:ea typeface="Montserrat SemiBold"/>
              <a:cs typeface="Montserrat SemiBold"/>
              <a:sym typeface="Montserrat SemiBold"/>
            </a:endParaRPr>
          </a:p>
          <a:p>
            <a:pPr indent="-342900" lvl="0" marL="457200" rtl="0" algn="l">
              <a:spcBef>
                <a:spcPts val="0"/>
              </a:spcBef>
              <a:spcAft>
                <a:spcPts val="0"/>
              </a:spcAft>
              <a:buClr>
                <a:srgbClr val="FFFFFF"/>
              </a:buClr>
              <a:buSzPts val="1800"/>
              <a:buFont typeface="Montserrat SemiBold"/>
              <a:buChar char="●"/>
            </a:pPr>
            <a:r>
              <a:rPr lang="ko">
                <a:solidFill>
                  <a:srgbClr val="FFFFFF"/>
                </a:solidFill>
                <a:latin typeface="Montserrat SemiBold"/>
                <a:ea typeface="Montserrat SemiBold"/>
                <a:cs typeface="Montserrat SemiBold"/>
                <a:sym typeface="Montserrat SemiBold"/>
              </a:rPr>
              <a:t>Connected it to Arduino with HC-05 Serial Bluetooth Module to put </a:t>
            </a:r>
            <a:r>
              <a:rPr b="1" lang="ko">
                <a:solidFill>
                  <a:srgbClr val="FFFFFF"/>
                </a:solidFill>
              </a:rPr>
              <a:t>bluetooth</a:t>
            </a:r>
            <a:r>
              <a:rPr lang="ko">
                <a:solidFill>
                  <a:srgbClr val="FFFFFF"/>
                </a:solidFill>
                <a:latin typeface="Montserrat SemiBold"/>
                <a:ea typeface="Montserrat SemiBold"/>
                <a:cs typeface="Montserrat SemiBold"/>
                <a:sym typeface="Montserrat SemiBold"/>
              </a:rPr>
              <a:t> in use</a:t>
            </a:r>
            <a:endParaRPr>
              <a:solidFill>
                <a:srgbClr val="FFFFFF"/>
              </a:solidFill>
              <a:latin typeface="Montserrat SemiBold"/>
              <a:ea typeface="Montserrat SemiBold"/>
              <a:cs typeface="Montserrat SemiBold"/>
              <a:sym typeface="Montserrat SemiBold"/>
            </a:endParaRPr>
          </a:p>
          <a:p>
            <a:pPr indent="-342900" lvl="0" marL="457200" rtl="0" algn="l">
              <a:spcBef>
                <a:spcPts val="0"/>
              </a:spcBef>
              <a:spcAft>
                <a:spcPts val="0"/>
              </a:spcAft>
              <a:buClr>
                <a:srgbClr val="FFFFFF"/>
              </a:buClr>
              <a:buSzPts val="1800"/>
              <a:buFont typeface="Montserrat SemiBold"/>
              <a:buChar char="●"/>
            </a:pPr>
            <a:r>
              <a:rPr lang="ko">
                <a:solidFill>
                  <a:srgbClr val="FFFFFF"/>
                </a:solidFill>
                <a:latin typeface="Montserrat SemiBold"/>
                <a:ea typeface="Montserrat SemiBold"/>
                <a:cs typeface="Montserrat SemiBold"/>
                <a:sym typeface="Montserrat SemiBold"/>
              </a:rPr>
              <a:t>Attached</a:t>
            </a:r>
            <a:r>
              <a:rPr lang="ko">
                <a:solidFill>
                  <a:srgbClr val="FFFFFF"/>
                </a:solidFill>
                <a:latin typeface="Montserrat SemiBold"/>
                <a:ea typeface="Montserrat SemiBold"/>
                <a:cs typeface="Montserrat SemiBold"/>
                <a:sym typeface="Montserrat SemiBold"/>
              </a:rPr>
              <a:t> ultrasonic sensor close to the camera</a:t>
            </a:r>
            <a:endParaRPr>
              <a:solidFill>
                <a:srgbClr val="FFFFFF"/>
              </a:solidFill>
              <a:latin typeface="Montserrat SemiBold"/>
              <a:ea typeface="Montserrat SemiBold"/>
              <a:cs typeface="Montserrat SemiBold"/>
              <a:sym typeface="Montserrat SemiBold"/>
            </a:endParaRPr>
          </a:p>
          <a:p>
            <a:pPr indent="-330200" lvl="1" marL="914400" rtl="0" algn="l">
              <a:spcBef>
                <a:spcPts val="0"/>
              </a:spcBef>
              <a:spcAft>
                <a:spcPts val="0"/>
              </a:spcAft>
              <a:buClr>
                <a:srgbClr val="FFFFFF"/>
              </a:buClr>
              <a:buSzPts val="1600"/>
              <a:buFont typeface="Montserrat SemiBold"/>
              <a:buChar char="○"/>
            </a:pPr>
            <a:r>
              <a:rPr lang="ko" sz="1600">
                <a:solidFill>
                  <a:srgbClr val="FFFFFF"/>
                </a:solidFill>
                <a:latin typeface="Montserrat SemiBold"/>
                <a:ea typeface="Montserrat SemiBold"/>
                <a:cs typeface="Montserrat SemiBold"/>
                <a:sym typeface="Montserrat SemiBold"/>
              </a:rPr>
              <a:t>Sensor senses the </a:t>
            </a:r>
            <a:r>
              <a:rPr b="1" lang="ko" sz="1600">
                <a:solidFill>
                  <a:srgbClr val="FFFFFF"/>
                </a:solidFill>
              </a:rPr>
              <a:t>distance</a:t>
            </a:r>
            <a:r>
              <a:rPr lang="ko" sz="1600">
                <a:solidFill>
                  <a:srgbClr val="FFFFFF"/>
                </a:solidFill>
                <a:latin typeface="Montserrat SemiBold"/>
                <a:ea typeface="Montserrat SemiBold"/>
                <a:cs typeface="Montserrat SemiBold"/>
                <a:sym typeface="Montserrat SemiBold"/>
              </a:rPr>
              <a:t> to the </a:t>
            </a:r>
            <a:r>
              <a:rPr b="1" lang="ko" sz="1600">
                <a:solidFill>
                  <a:srgbClr val="FFFFFF"/>
                </a:solidFill>
              </a:rPr>
              <a:t>person</a:t>
            </a:r>
            <a:r>
              <a:rPr lang="ko" sz="1600">
                <a:solidFill>
                  <a:srgbClr val="FFFFFF"/>
                </a:solidFill>
                <a:latin typeface="Montserrat SemiBold"/>
                <a:ea typeface="Montserrat SemiBold"/>
                <a:cs typeface="Montserrat SemiBold"/>
                <a:sym typeface="Montserrat SemiBold"/>
              </a:rPr>
              <a:t> taking the selfie</a:t>
            </a:r>
            <a:endParaRPr sz="1600">
              <a:solidFill>
                <a:srgbClr val="FFFFFF"/>
              </a:solidFill>
              <a:latin typeface="Montserrat SemiBold"/>
              <a:ea typeface="Montserrat SemiBold"/>
              <a:cs typeface="Montserrat SemiBold"/>
              <a:sym typeface="Montserrat SemiBold"/>
            </a:endParaRPr>
          </a:p>
          <a:p>
            <a:pPr indent="0" lvl="0" marL="0" rtl="0" algn="l">
              <a:spcBef>
                <a:spcPts val="1200"/>
              </a:spcBef>
              <a:spcAft>
                <a:spcPts val="1200"/>
              </a:spcAft>
              <a:buNone/>
            </a:pPr>
            <a:r>
              <a:t/>
            </a:r>
            <a:endParaRPr>
              <a:solidFill>
                <a:srgbClr val="FFFFFF"/>
              </a:solidFill>
              <a:latin typeface="Montserrat SemiBold"/>
              <a:ea typeface="Montserrat SemiBold"/>
              <a:cs typeface="Montserrat SemiBold"/>
              <a:sym typeface="Montserrat SemiBold"/>
            </a:endParaRPr>
          </a:p>
        </p:txBody>
      </p:sp>
      <p:pic>
        <p:nvPicPr>
          <p:cNvPr id="122" name="Google Shape;122;p20"/>
          <p:cNvPicPr preferRelativeResize="0"/>
          <p:nvPr/>
        </p:nvPicPr>
        <p:blipFill>
          <a:blip r:embed="rId4">
            <a:alphaModFix/>
          </a:blip>
          <a:stretch>
            <a:fillRect/>
          </a:stretch>
        </p:blipFill>
        <p:spPr>
          <a:xfrm>
            <a:off x="5241650" y="553513"/>
            <a:ext cx="2865731"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ph idx="4294967295" type="title"/>
          </p:nvPr>
        </p:nvSpPr>
        <p:spPr>
          <a:xfrm>
            <a:off x="311700" y="445025"/>
            <a:ext cx="8520600" cy="572700"/>
          </a:xfrm>
          <a:prstGeom prst="rect">
            <a:avLst/>
          </a:prstGeom>
          <a:effectLst>
            <a:outerShdw blurRad="200025" rotWithShape="0" algn="bl" dir="3420000" dist="19050">
              <a:srgbClr val="FFFFFF">
                <a:alpha val="4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ko" sz="4900">
                <a:solidFill>
                  <a:srgbClr val="FFFFFF"/>
                </a:solidFill>
                <a:latin typeface="Montserrat"/>
                <a:ea typeface="Montserrat"/>
                <a:cs typeface="Montserrat"/>
                <a:sym typeface="Montserrat"/>
              </a:rPr>
              <a:t>BACK</a:t>
            </a:r>
            <a:r>
              <a:rPr b="1" lang="ko" sz="4900">
                <a:solidFill>
                  <a:srgbClr val="FFFFFF"/>
                </a:solidFill>
                <a:latin typeface="Montserrat"/>
                <a:ea typeface="Montserrat"/>
                <a:cs typeface="Montserrat"/>
                <a:sym typeface="Montserrat"/>
              </a:rPr>
              <a:t>END</a:t>
            </a:r>
            <a:endParaRPr b="1" sz="4900">
              <a:solidFill>
                <a:srgbClr val="FFFFFF"/>
              </a:solidFill>
              <a:latin typeface="Montserrat"/>
              <a:ea typeface="Montserrat"/>
              <a:cs typeface="Montserrat"/>
              <a:sym typeface="Montserrat"/>
            </a:endParaRPr>
          </a:p>
        </p:txBody>
      </p:sp>
      <p:sp>
        <p:nvSpPr>
          <p:cNvPr id="128" name="Google Shape;128;p21"/>
          <p:cNvSpPr txBox="1"/>
          <p:nvPr>
            <p:ph idx="4294967295" type="body"/>
          </p:nvPr>
        </p:nvSpPr>
        <p:spPr>
          <a:xfrm>
            <a:off x="311700" y="1399475"/>
            <a:ext cx="5742600" cy="3635100"/>
          </a:xfrm>
          <a:prstGeom prst="rect">
            <a:avLst/>
          </a:prstGeom>
          <a:effectLst>
            <a:outerShdw blurRad="114300" rotWithShape="0" algn="bl" dir="3840000" dist="19050">
              <a:srgbClr val="FFFFFF">
                <a:alpha val="37000"/>
              </a:srgbClr>
            </a:outerShdw>
          </a:effectLst>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Font typeface="Montserrat SemiBold"/>
              <a:buChar char="❏"/>
            </a:pPr>
            <a:r>
              <a:rPr lang="ko">
                <a:solidFill>
                  <a:srgbClr val="FFFFFF"/>
                </a:solidFill>
                <a:latin typeface="Montserrat SemiBold"/>
                <a:ea typeface="Montserrat SemiBold"/>
                <a:cs typeface="Montserrat SemiBold"/>
                <a:sym typeface="Montserrat SemiBold"/>
              </a:rPr>
              <a:t>Developed functions for image capture, video recording, and ZOOMing via android studio putting HDK8450 in to use</a:t>
            </a:r>
            <a:endParaRPr b="1" sz="1500">
              <a:solidFill>
                <a:srgbClr val="FFFFFF"/>
              </a:solidFill>
            </a:endParaRPr>
          </a:p>
          <a:p>
            <a:pPr indent="-342900" lvl="0" marL="457200" rtl="0" algn="l">
              <a:spcBef>
                <a:spcPts val="0"/>
              </a:spcBef>
              <a:spcAft>
                <a:spcPts val="0"/>
              </a:spcAft>
              <a:buClr>
                <a:srgbClr val="FFFFFF"/>
              </a:buClr>
              <a:buSzPts val="1800"/>
              <a:buFont typeface="Montserrat SemiBold"/>
              <a:buChar char="❏"/>
            </a:pPr>
            <a:r>
              <a:rPr lang="ko">
                <a:solidFill>
                  <a:srgbClr val="FFFFFF"/>
                </a:solidFill>
                <a:latin typeface="Montserrat SemiBold"/>
                <a:ea typeface="Montserrat SemiBold"/>
                <a:cs typeface="Montserrat SemiBold"/>
                <a:sym typeface="Montserrat SemiBold"/>
              </a:rPr>
              <a:t>Linked zoom ratio variable to distance inputted through ultrasonic sensor through bluetooth connection</a:t>
            </a:r>
            <a:endParaRPr>
              <a:solidFill>
                <a:srgbClr val="FFFFFF"/>
              </a:solidFill>
              <a:latin typeface="Montserrat SemiBold"/>
              <a:ea typeface="Montserrat SemiBold"/>
              <a:cs typeface="Montserrat SemiBold"/>
              <a:sym typeface="Montserrat SemiBold"/>
            </a:endParaRPr>
          </a:p>
          <a:p>
            <a:pPr indent="-336550" lvl="1" marL="914400" rtl="0" algn="l">
              <a:spcBef>
                <a:spcPts val="0"/>
              </a:spcBef>
              <a:spcAft>
                <a:spcPts val="0"/>
              </a:spcAft>
              <a:buClr>
                <a:srgbClr val="FFFFFF"/>
              </a:buClr>
              <a:buSzPts val="1700"/>
              <a:buFont typeface="Montserrat SemiBold"/>
              <a:buChar char="●"/>
            </a:pPr>
            <a:r>
              <a:rPr lang="ko" sz="1700">
                <a:solidFill>
                  <a:srgbClr val="FFFFFF"/>
                </a:solidFill>
                <a:latin typeface="Montserrat SemiBold"/>
                <a:ea typeface="Montserrat SemiBold"/>
                <a:cs typeface="Montserrat SemiBold"/>
                <a:sym typeface="Montserrat SemiBold"/>
              </a:rPr>
              <a:t>The further the selfie stick is extended, the closer the camera zooms in</a:t>
            </a:r>
            <a:endParaRPr sz="1700">
              <a:solidFill>
                <a:srgbClr val="FFFFFF"/>
              </a:solidFill>
              <a:latin typeface="Montserrat SemiBold"/>
              <a:ea typeface="Montserrat SemiBold"/>
              <a:cs typeface="Montserrat SemiBold"/>
              <a:sym typeface="Montserrat SemiBold"/>
            </a:endParaRPr>
          </a:p>
        </p:txBody>
      </p:sp>
      <p:pic>
        <p:nvPicPr>
          <p:cNvPr id="129" name="Google Shape;129;p21"/>
          <p:cNvPicPr preferRelativeResize="0"/>
          <p:nvPr/>
        </p:nvPicPr>
        <p:blipFill>
          <a:blip r:embed="rId4">
            <a:alphaModFix/>
          </a:blip>
          <a:stretch>
            <a:fillRect/>
          </a:stretch>
        </p:blipFill>
        <p:spPr>
          <a:xfrm>
            <a:off x="354050" y="1283052"/>
            <a:ext cx="430925" cy="385475"/>
          </a:xfrm>
          <a:prstGeom prst="rect">
            <a:avLst/>
          </a:prstGeom>
          <a:noFill/>
          <a:ln>
            <a:noFill/>
          </a:ln>
        </p:spPr>
      </p:pic>
      <p:pic>
        <p:nvPicPr>
          <p:cNvPr id="130" name="Google Shape;130;p21"/>
          <p:cNvPicPr preferRelativeResize="0"/>
          <p:nvPr/>
        </p:nvPicPr>
        <p:blipFill>
          <a:blip r:embed="rId5">
            <a:alphaModFix/>
          </a:blip>
          <a:stretch>
            <a:fillRect/>
          </a:stretch>
        </p:blipFill>
        <p:spPr>
          <a:xfrm>
            <a:off x="5926075" y="2363575"/>
            <a:ext cx="971782" cy="385475"/>
          </a:xfrm>
          <a:prstGeom prst="rect">
            <a:avLst/>
          </a:prstGeom>
          <a:noFill/>
          <a:ln>
            <a:noFill/>
          </a:ln>
        </p:spPr>
      </p:pic>
      <p:sp>
        <p:nvSpPr>
          <p:cNvPr id="131" name="Google Shape;131;p21"/>
          <p:cNvSpPr txBox="1"/>
          <p:nvPr/>
        </p:nvSpPr>
        <p:spPr>
          <a:xfrm>
            <a:off x="6944125" y="2356200"/>
            <a:ext cx="2300400" cy="431100"/>
          </a:xfrm>
          <a:prstGeom prst="rect">
            <a:avLst/>
          </a:prstGeom>
          <a:noFill/>
          <a:ln>
            <a:noFill/>
          </a:ln>
          <a:effectLst>
            <a:outerShdw blurRad="228600" rotWithShape="0" algn="bl" dir="2580000" dist="19050">
              <a:srgbClr val="EA9999">
                <a:alpha val="6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ko" sz="1600">
                <a:solidFill>
                  <a:srgbClr val="FF0000"/>
                </a:solidFill>
                <a:latin typeface="Montserrat"/>
                <a:ea typeface="Montserrat"/>
                <a:cs typeface="Montserrat"/>
                <a:sym typeface="Montserrat"/>
              </a:rPr>
              <a:t>ATTEMPTED!</a:t>
            </a:r>
            <a:endParaRPr b="1" sz="1600">
              <a:solidFill>
                <a:srgbClr val="FF0000"/>
              </a:solidFill>
              <a:latin typeface="Montserrat"/>
              <a:ea typeface="Montserrat"/>
              <a:cs typeface="Montserrat"/>
              <a:sym typeface="Montserrat"/>
            </a:endParaRPr>
          </a:p>
        </p:txBody>
      </p:sp>
      <p:pic>
        <p:nvPicPr>
          <p:cNvPr id="132" name="Google Shape;132;p21"/>
          <p:cNvPicPr preferRelativeResize="0"/>
          <p:nvPr/>
        </p:nvPicPr>
        <p:blipFill>
          <a:blip r:embed="rId6">
            <a:alphaModFix/>
          </a:blip>
          <a:stretch>
            <a:fillRect/>
          </a:stretch>
        </p:blipFill>
        <p:spPr>
          <a:xfrm>
            <a:off x="1743075" y="1451400"/>
            <a:ext cx="5657850" cy="2209800"/>
          </a:xfrm>
          <a:prstGeom prst="rect">
            <a:avLst/>
          </a:prstGeom>
          <a:noFill/>
          <a:ln>
            <a:noFill/>
          </a:ln>
        </p:spPr>
      </p:pic>
      <p:pic>
        <p:nvPicPr>
          <p:cNvPr id="133" name="Google Shape;133;p21"/>
          <p:cNvPicPr preferRelativeResize="0"/>
          <p:nvPr/>
        </p:nvPicPr>
        <p:blipFill>
          <a:blip r:embed="rId7">
            <a:alphaModFix/>
          </a:blip>
          <a:stretch>
            <a:fillRect/>
          </a:stretch>
        </p:blipFill>
        <p:spPr>
          <a:xfrm>
            <a:off x="3444325" y="66912"/>
            <a:ext cx="2255350" cy="500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